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286" r:id="rId3"/>
    <p:sldId id="2287" r:id="rId4"/>
    <p:sldId id="1810" r:id="rId5"/>
    <p:sldId id="1811" r:id="rId6"/>
    <p:sldId id="1215" r:id="rId7"/>
    <p:sldId id="2215" r:id="rId8"/>
    <p:sldId id="2217" r:id="rId9"/>
    <p:sldId id="2216" r:id="rId10"/>
    <p:sldId id="1872" r:id="rId11"/>
    <p:sldId id="1873" r:id="rId12"/>
    <p:sldId id="1874" r:id="rId13"/>
    <p:sldId id="1875" r:id="rId14"/>
    <p:sldId id="1876" r:id="rId15"/>
    <p:sldId id="1877" r:id="rId16"/>
    <p:sldId id="2218" r:id="rId17"/>
    <p:sldId id="1929" r:id="rId18"/>
    <p:sldId id="1982" r:id="rId20"/>
    <p:sldId id="2219" r:id="rId21"/>
    <p:sldId id="1985" r:id="rId22"/>
    <p:sldId id="2221" r:id="rId23"/>
    <p:sldId id="2222" r:id="rId24"/>
    <p:sldId id="1986" r:id="rId25"/>
    <p:sldId id="1987" r:id="rId26"/>
    <p:sldId id="2223" r:id="rId27"/>
    <p:sldId id="2224" r:id="rId28"/>
    <p:sldId id="1988" r:id="rId29"/>
    <p:sldId id="1989" r:id="rId30"/>
    <p:sldId id="1834" r:id="rId31"/>
    <p:sldId id="1994" r:id="rId32"/>
    <p:sldId id="2225" r:id="rId33"/>
    <p:sldId id="1293" r:id="rId34"/>
    <p:sldId id="1990" r:id="rId35"/>
    <p:sldId id="1991" r:id="rId36"/>
    <p:sldId id="1992" r:id="rId37"/>
    <p:sldId id="257" r:id="rId38"/>
    <p:sldId id="1606" r:id="rId39"/>
    <p:sldId id="2228" r:id="rId40"/>
    <p:sldId id="2229" r:id="rId41"/>
    <p:sldId id="2230" r:id="rId42"/>
    <p:sldId id="2238" r:id="rId43"/>
    <p:sldId id="2231" r:id="rId44"/>
    <p:sldId id="2232" r:id="rId45"/>
    <p:sldId id="2233" r:id="rId46"/>
    <p:sldId id="2234" r:id="rId47"/>
    <p:sldId id="2239" r:id="rId48"/>
    <p:sldId id="2236" r:id="rId49"/>
    <p:sldId id="2240" r:id="rId50"/>
    <p:sldId id="2241" r:id="rId51"/>
    <p:sldId id="2237" r:id="rId52"/>
    <p:sldId id="2242" r:id="rId53"/>
    <p:sldId id="2158" r:id="rId54"/>
    <p:sldId id="1996" r:id="rId55"/>
    <p:sldId id="1997" r:id="rId56"/>
    <p:sldId id="1998" r:id="rId57"/>
    <p:sldId id="1999" r:id="rId58"/>
    <p:sldId id="2000" r:id="rId59"/>
    <p:sldId id="2153" r:id="rId60"/>
    <p:sldId id="2156" r:id="rId61"/>
    <p:sldId id="2159" r:id="rId62"/>
    <p:sldId id="2160" r:id="rId63"/>
    <p:sldId id="2243" r:id="rId64"/>
    <p:sldId id="2244" r:id="rId65"/>
    <p:sldId id="2245" r:id="rId66"/>
    <p:sldId id="2246" r:id="rId67"/>
    <p:sldId id="2144" r:id="rId68"/>
    <p:sldId id="2203" r:id="rId69"/>
    <p:sldId id="2250" r:id="rId70"/>
    <p:sldId id="2251" r:id="rId71"/>
    <p:sldId id="2248" r:id="rId72"/>
    <p:sldId id="2249" r:id="rId73"/>
    <p:sldId id="2247" r:id="rId74"/>
    <p:sldId id="1094" r:id="rId75"/>
    <p:sldId id="2253" r:id="rId76"/>
    <p:sldId id="2206" r:id="rId77"/>
    <p:sldId id="472" r:id="rId78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gs" Target="tags/tag447.xml"/><Relationship Id="rId82" Type="http://schemas.openxmlformats.org/officeDocument/2006/relationships/commentAuthors" Target="commentAuthors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4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30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0.xml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1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2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3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4.xml"/><Relationship Id="rId2" Type="http://schemas.openxmlformats.org/officeDocument/2006/relationships/image" Target="../media/image54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5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7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tags" Target="../tags/tag18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84.xml"/><Relationship Id="rId98" Type="http://schemas.openxmlformats.org/officeDocument/2006/relationships/tags" Target="../tags/tag283.xml"/><Relationship Id="rId97" Type="http://schemas.openxmlformats.org/officeDocument/2006/relationships/tags" Target="../tags/tag282.xml"/><Relationship Id="rId96" Type="http://schemas.openxmlformats.org/officeDocument/2006/relationships/tags" Target="../tags/tag281.xml"/><Relationship Id="rId95" Type="http://schemas.openxmlformats.org/officeDocument/2006/relationships/tags" Target="../tags/tag280.xml"/><Relationship Id="rId94" Type="http://schemas.openxmlformats.org/officeDocument/2006/relationships/tags" Target="../tags/tag279.xml"/><Relationship Id="rId93" Type="http://schemas.openxmlformats.org/officeDocument/2006/relationships/tags" Target="../tags/tag278.xml"/><Relationship Id="rId92" Type="http://schemas.openxmlformats.org/officeDocument/2006/relationships/tags" Target="../tags/tag277.xml"/><Relationship Id="rId91" Type="http://schemas.openxmlformats.org/officeDocument/2006/relationships/tags" Target="../tags/tag276.xml"/><Relationship Id="rId90" Type="http://schemas.openxmlformats.org/officeDocument/2006/relationships/tags" Target="../tags/tag275.xml"/><Relationship Id="rId9" Type="http://schemas.openxmlformats.org/officeDocument/2006/relationships/tags" Target="../tags/tag194.xml"/><Relationship Id="rId89" Type="http://schemas.openxmlformats.org/officeDocument/2006/relationships/tags" Target="../tags/tag274.xml"/><Relationship Id="rId88" Type="http://schemas.openxmlformats.org/officeDocument/2006/relationships/tags" Target="../tags/tag273.xml"/><Relationship Id="rId87" Type="http://schemas.openxmlformats.org/officeDocument/2006/relationships/tags" Target="../tags/tag272.xml"/><Relationship Id="rId86" Type="http://schemas.openxmlformats.org/officeDocument/2006/relationships/tags" Target="../tags/tag271.xml"/><Relationship Id="rId85" Type="http://schemas.openxmlformats.org/officeDocument/2006/relationships/tags" Target="../tags/tag270.xml"/><Relationship Id="rId84" Type="http://schemas.openxmlformats.org/officeDocument/2006/relationships/tags" Target="../tags/tag269.xml"/><Relationship Id="rId83" Type="http://schemas.openxmlformats.org/officeDocument/2006/relationships/tags" Target="../tags/tag268.xml"/><Relationship Id="rId82" Type="http://schemas.openxmlformats.org/officeDocument/2006/relationships/tags" Target="../tags/tag267.xml"/><Relationship Id="rId81" Type="http://schemas.openxmlformats.org/officeDocument/2006/relationships/tags" Target="../tags/tag266.xml"/><Relationship Id="rId80" Type="http://schemas.openxmlformats.org/officeDocument/2006/relationships/tags" Target="../tags/tag265.xml"/><Relationship Id="rId8" Type="http://schemas.openxmlformats.org/officeDocument/2006/relationships/tags" Target="../tags/tag193.xml"/><Relationship Id="rId79" Type="http://schemas.openxmlformats.org/officeDocument/2006/relationships/tags" Target="../tags/tag264.xml"/><Relationship Id="rId78" Type="http://schemas.openxmlformats.org/officeDocument/2006/relationships/tags" Target="../tags/tag263.xml"/><Relationship Id="rId77" Type="http://schemas.openxmlformats.org/officeDocument/2006/relationships/tags" Target="../tags/tag262.xml"/><Relationship Id="rId76" Type="http://schemas.openxmlformats.org/officeDocument/2006/relationships/tags" Target="../tags/tag261.xml"/><Relationship Id="rId75" Type="http://schemas.openxmlformats.org/officeDocument/2006/relationships/tags" Target="../tags/tag260.xml"/><Relationship Id="rId74" Type="http://schemas.openxmlformats.org/officeDocument/2006/relationships/tags" Target="../tags/tag259.xml"/><Relationship Id="rId73" Type="http://schemas.openxmlformats.org/officeDocument/2006/relationships/tags" Target="../tags/tag258.xml"/><Relationship Id="rId72" Type="http://schemas.openxmlformats.org/officeDocument/2006/relationships/tags" Target="../tags/tag257.xml"/><Relationship Id="rId71" Type="http://schemas.openxmlformats.org/officeDocument/2006/relationships/tags" Target="../tags/tag256.xml"/><Relationship Id="rId70" Type="http://schemas.openxmlformats.org/officeDocument/2006/relationships/tags" Target="../tags/tag255.xml"/><Relationship Id="rId7" Type="http://schemas.openxmlformats.org/officeDocument/2006/relationships/tags" Target="../tags/tag192.xml"/><Relationship Id="rId69" Type="http://schemas.openxmlformats.org/officeDocument/2006/relationships/tags" Target="../tags/tag254.xml"/><Relationship Id="rId68" Type="http://schemas.openxmlformats.org/officeDocument/2006/relationships/tags" Target="../tags/tag253.xml"/><Relationship Id="rId67" Type="http://schemas.openxmlformats.org/officeDocument/2006/relationships/tags" Target="../tags/tag252.xml"/><Relationship Id="rId66" Type="http://schemas.openxmlformats.org/officeDocument/2006/relationships/tags" Target="../tags/tag251.xml"/><Relationship Id="rId65" Type="http://schemas.openxmlformats.org/officeDocument/2006/relationships/tags" Target="../tags/tag250.xml"/><Relationship Id="rId64" Type="http://schemas.openxmlformats.org/officeDocument/2006/relationships/tags" Target="../tags/tag249.xml"/><Relationship Id="rId63" Type="http://schemas.openxmlformats.org/officeDocument/2006/relationships/tags" Target="../tags/tag248.xml"/><Relationship Id="rId62" Type="http://schemas.openxmlformats.org/officeDocument/2006/relationships/tags" Target="../tags/tag247.xml"/><Relationship Id="rId61" Type="http://schemas.openxmlformats.org/officeDocument/2006/relationships/tags" Target="../tags/tag246.xml"/><Relationship Id="rId60" Type="http://schemas.openxmlformats.org/officeDocument/2006/relationships/tags" Target="../tags/tag245.xml"/><Relationship Id="rId6" Type="http://schemas.openxmlformats.org/officeDocument/2006/relationships/tags" Target="../tags/tag191.xml"/><Relationship Id="rId59" Type="http://schemas.openxmlformats.org/officeDocument/2006/relationships/tags" Target="../tags/tag244.xml"/><Relationship Id="rId58" Type="http://schemas.openxmlformats.org/officeDocument/2006/relationships/tags" Target="../tags/tag243.xml"/><Relationship Id="rId57" Type="http://schemas.openxmlformats.org/officeDocument/2006/relationships/tags" Target="../tags/tag242.xml"/><Relationship Id="rId56" Type="http://schemas.openxmlformats.org/officeDocument/2006/relationships/tags" Target="../tags/tag241.xml"/><Relationship Id="rId55" Type="http://schemas.openxmlformats.org/officeDocument/2006/relationships/tags" Target="../tags/tag240.xml"/><Relationship Id="rId54" Type="http://schemas.openxmlformats.org/officeDocument/2006/relationships/tags" Target="../tags/tag239.xml"/><Relationship Id="rId53" Type="http://schemas.openxmlformats.org/officeDocument/2006/relationships/tags" Target="../tags/tag238.xml"/><Relationship Id="rId52" Type="http://schemas.openxmlformats.org/officeDocument/2006/relationships/tags" Target="../tags/tag237.xml"/><Relationship Id="rId51" Type="http://schemas.openxmlformats.org/officeDocument/2006/relationships/tags" Target="../tags/tag236.xml"/><Relationship Id="rId50" Type="http://schemas.openxmlformats.org/officeDocument/2006/relationships/tags" Target="../tags/tag235.xml"/><Relationship Id="rId5" Type="http://schemas.openxmlformats.org/officeDocument/2006/relationships/tags" Target="../tags/tag190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89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88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2.jpe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197.xml"/><Relationship Id="rId119" Type="http://schemas.openxmlformats.org/officeDocument/2006/relationships/image" Target="../media/image4.png"/><Relationship Id="rId118" Type="http://schemas.openxmlformats.org/officeDocument/2006/relationships/tags" Target="../tags/tag303.xml"/><Relationship Id="rId117" Type="http://schemas.openxmlformats.org/officeDocument/2006/relationships/tags" Target="../tags/tag302.xml"/><Relationship Id="rId116" Type="http://schemas.openxmlformats.org/officeDocument/2006/relationships/tags" Target="../tags/tag301.xml"/><Relationship Id="rId115" Type="http://schemas.openxmlformats.org/officeDocument/2006/relationships/tags" Target="../tags/tag300.xml"/><Relationship Id="rId114" Type="http://schemas.openxmlformats.org/officeDocument/2006/relationships/tags" Target="../tags/tag299.xml"/><Relationship Id="rId113" Type="http://schemas.openxmlformats.org/officeDocument/2006/relationships/tags" Target="../tags/tag298.xml"/><Relationship Id="rId112" Type="http://schemas.openxmlformats.org/officeDocument/2006/relationships/tags" Target="../tags/tag297.xml"/><Relationship Id="rId111" Type="http://schemas.openxmlformats.org/officeDocument/2006/relationships/tags" Target="../tags/tag296.xml"/><Relationship Id="rId110" Type="http://schemas.openxmlformats.org/officeDocument/2006/relationships/tags" Target="../tags/tag295.xml"/><Relationship Id="rId11" Type="http://schemas.openxmlformats.org/officeDocument/2006/relationships/tags" Target="../tags/tag196.xml"/><Relationship Id="rId109" Type="http://schemas.openxmlformats.org/officeDocument/2006/relationships/tags" Target="../tags/tag294.xml"/><Relationship Id="rId108" Type="http://schemas.openxmlformats.org/officeDocument/2006/relationships/tags" Target="../tags/tag293.xml"/><Relationship Id="rId107" Type="http://schemas.openxmlformats.org/officeDocument/2006/relationships/tags" Target="../tags/tag292.xml"/><Relationship Id="rId106" Type="http://schemas.openxmlformats.org/officeDocument/2006/relationships/tags" Target="../tags/tag291.xml"/><Relationship Id="rId105" Type="http://schemas.openxmlformats.org/officeDocument/2006/relationships/tags" Target="../tags/tag290.xml"/><Relationship Id="rId104" Type="http://schemas.openxmlformats.org/officeDocument/2006/relationships/tags" Target="../tags/tag289.xml"/><Relationship Id="rId103" Type="http://schemas.openxmlformats.org/officeDocument/2006/relationships/tags" Target="../tags/tag288.xml"/><Relationship Id="rId102" Type="http://schemas.openxmlformats.org/officeDocument/2006/relationships/tags" Target="../tags/tag287.xml"/><Relationship Id="rId101" Type="http://schemas.openxmlformats.org/officeDocument/2006/relationships/tags" Target="../tags/tag286.xml"/><Relationship Id="rId100" Type="http://schemas.openxmlformats.org/officeDocument/2006/relationships/tags" Target="../tags/tag285.xml"/><Relationship Id="rId10" Type="http://schemas.openxmlformats.org/officeDocument/2006/relationships/tags" Target="../tags/tag195.xml"/><Relationship Id="rId1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9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5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09.xml"/><Relationship Id="rId2" Type="http://schemas.openxmlformats.org/officeDocument/2006/relationships/image" Target="../media/image54.pn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9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311.xml"/><Relationship Id="rId2" Type="http://schemas.openxmlformats.org/officeDocument/2006/relationships/image" Target="../media/image54.png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3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tags" Target="../tags/tag312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99" Type="http://schemas.openxmlformats.org/officeDocument/2006/relationships/tags" Target="../tags/tag410.xml"/><Relationship Id="rId98" Type="http://schemas.openxmlformats.org/officeDocument/2006/relationships/tags" Target="../tags/tag409.xml"/><Relationship Id="rId97" Type="http://schemas.openxmlformats.org/officeDocument/2006/relationships/tags" Target="../tags/tag408.xml"/><Relationship Id="rId96" Type="http://schemas.openxmlformats.org/officeDocument/2006/relationships/tags" Target="../tags/tag407.xml"/><Relationship Id="rId95" Type="http://schemas.openxmlformats.org/officeDocument/2006/relationships/tags" Target="../tags/tag406.xml"/><Relationship Id="rId94" Type="http://schemas.openxmlformats.org/officeDocument/2006/relationships/tags" Target="../tags/tag405.xml"/><Relationship Id="rId93" Type="http://schemas.openxmlformats.org/officeDocument/2006/relationships/tags" Target="../tags/tag404.xml"/><Relationship Id="rId92" Type="http://schemas.openxmlformats.org/officeDocument/2006/relationships/tags" Target="../tags/tag403.xml"/><Relationship Id="rId91" Type="http://schemas.openxmlformats.org/officeDocument/2006/relationships/tags" Target="../tags/tag402.xml"/><Relationship Id="rId90" Type="http://schemas.openxmlformats.org/officeDocument/2006/relationships/tags" Target="../tags/tag401.xml"/><Relationship Id="rId9" Type="http://schemas.openxmlformats.org/officeDocument/2006/relationships/tags" Target="../tags/tag320.xml"/><Relationship Id="rId89" Type="http://schemas.openxmlformats.org/officeDocument/2006/relationships/tags" Target="../tags/tag400.xml"/><Relationship Id="rId88" Type="http://schemas.openxmlformats.org/officeDocument/2006/relationships/tags" Target="../tags/tag399.xml"/><Relationship Id="rId87" Type="http://schemas.openxmlformats.org/officeDocument/2006/relationships/tags" Target="../tags/tag398.xml"/><Relationship Id="rId86" Type="http://schemas.openxmlformats.org/officeDocument/2006/relationships/tags" Target="../tags/tag397.xml"/><Relationship Id="rId85" Type="http://schemas.openxmlformats.org/officeDocument/2006/relationships/tags" Target="../tags/tag396.xml"/><Relationship Id="rId84" Type="http://schemas.openxmlformats.org/officeDocument/2006/relationships/tags" Target="../tags/tag395.xml"/><Relationship Id="rId83" Type="http://schemas.openxmlformats.org/officeDocument/2006/relationships/tags" Target="../tags/tag394.xml"/><Relationship Id="rId82" Type="http://schemas.openxmlformats.org/officeDocument/2006/relationships/tags" Target="../tags/tag393.xml"/><Relationship Id="rId81" Type="http://schemas.openxmlformats.org/officeDocument/2006/relationships/tags" Target="../tags/tag392.xml"/><Relationship Id="rId80" Type="http://schemas.openxmlformats.org/officeDocument/2006/relationships/tags" Target="../tags/tag391.xml"/><Relationship Id="rId8" Type="http://schemas.openxmlformats.org/officeDocument/2006/relationships/tags" Target="../tags/tag319.xml"/><Relationship Id="rId79" Type="http://schemas.openxmlformats.org/officeDocument/2006/relationships/tags" Target="../tags/tag390.xml"/><Relationship Id="rId78" Type="http://schemas.openxmlformats.org/officeDocument/2006/relationships/tags" Target="../tags/tag389.xml"/><Relationship Id="rId77" Type="http://schemas.openxmlformats.org/officeDocument/2006/relationships/tags" Target="../tags/tag388.xml"/><Relationship Id="rId76" Type="http://schemas.openxmlformats.org/officeDocument/2006/relationships/tags" Target="../tags/tag387.xml"/><Relationship Id="rId75" Type="http://schemas.openxmlformats.org/officeDocument/2006/relationships/tags" Target="../tags/tag386.xml"/><Relationship Id="rId74" Type="http://schemas.openxmlformats.org/officeDocument/2006/relationships/tags" Target="../tags/tag385.xml"/><Relationship Id="rId73" Type="http://schemas.openxmlformats.org/officeDocument/2006/relationships/tags" Target="../tags/tag384.xml"/><Relationship Id="rId72" Type="http://schemas.openxmlformats.org/officeDocument/2006/relationships/tags" Target="../tags/tag383.xml"/><Relationship Id="rId71" Type="http://schemas.openxmlformats.org/officeDocument/2006/relationships/tags" Target="../tags/tag382.xml"/><Relationship Id="rId70" Type="http://schemas.openxmlformats.org/officeDocument/2006/relationships/tags" Target="../tags/tag381.xml"/><Relationship Id="rId7" Type="http://schemas.openxmlformats.org/officeDocument/2006/relationships/tags" Target="../tags/tag318.xml"/><Relationship Id="rId69" Type="http://schemas.openxmlformats.org/officeDocument/2006/relationships/tags" Target="../tags/tag380.xml"/><Relationship Id="rId68" Type="http://schemas.openxmlformats.org/officeDocument/2006/relationships/tags" Target="../tags/tag379.xml"/><Relationship Id="rId67" Type="http://schemas.openxmlformats.org/officeDocument/2006/relationships/tags" Target="../tags/tag378.xml"/><Relationship Id="rId66" Type="http://schemas.openxmlformats.org/officeDocument/2006/relationships/tags" Target="../tags/tag377.xml"/><Relationship Id="rId65" Type="http://schemas.openxmlformats.org/officeDocument/2006/relationships/tags" Target="../tags/tag376.xml"/><Relationship Id="rId64" Type="http://schemas.openxmlformats.org/officeDocument/2006/relationships/tags" Target="../tags/tag375.xml"/><Relationship Id="rId63" Type="http://schemas.openxmlformats.org/officeDocument/2006/relationships/tags" Target="../tags/tag374.xml"/><Relationship Id="rId62" Type="http://schemas.openxmlformats.org/officeDocument/2006/relationships/tags" Target="../tags/tag373.xml"/><Relationship Id="rId61" Type="http://schemas.openxmlformats.org/officeDocument/2006/relationships/tags" Target="../tags/tag372.xml"/><Relationship Id="rId60" Type="http://schemas.openxmlformats.org/officeDocument/2006/relationships/tags" Target="../tags/tag371.xml"/><Relationship Id="rId6" Type="http://schemas.openxmlformats.org/officeDocument/2006/relationships/tags" Target="../tags/tag317.xml"/><Relationship Id="rId59" Type="http://schemas.openxmlformats.org/officeDocument/2006/relationships/tags" Target="../tags/tag370.xml"/><Relationship Id="rId58" Type="http://schemas.openxmlformats.org/officeDocument/2006/relationships/tags" Target="../tags/tag369.xml"/><Relationship Id="rId57" Type="http://schemas.openxmlformats.org/officeDocument/2006/relationships/tags" Target="../tags/tag368.xml"/><Relationship Id="rId56" Type="http://schemas.openxmlformats.org/officeDocument/2006/relationships/tags" Target="../tags/tag367.xml"/><Relationship Id="rId55" Type="http://schemas.openxmlformats.org/officeDocument/2006/relationships/tags" Target="../tags/tag366.xml"/><Relationship Id="rId54" Type="http://schemas.openxmlformats.org/officeDocument/2006/relationships/tags" Target="../tags/tag365.xml"/><Relationship Id="rId53" Type="http://schemas.openxmlformats.org/officeDocument/2006/relationships/tags" Target="../tags/tag364.xml"/><Relationship Id="rId52" Type="http://schemas.openxmlformats.org/officeDocument/2006/relationships/tags" Target="../tags/tag363.xml"/><Relationship Id="rId51" Type="http://schemas.openxmlformats.org/officeDocument/2006/relationships/tags" Target="../tags/tag362.xml"/><Relationship Id="rId50" Type="http://schemas.openxmlformats.org/officeDocument/2006/relationships/tags" Target="../tags/tag361.xml"/><Relationship Id="rId5" Type="http://schemas.openxmlformats.org/officeDocument/2006/relationships/tags" Target="../tags/tag316.xml"/><Relationship Id="rId49" Type="http://schemas.openxmlformats.org/officeDocument/2006/relationships/tags" Target="../tags/tag360.xml"/><Relationship Id="rId48" Type="http://schemas.openxmlformats.org/officeDocument/2006/relationships/tags" Target="../tags/tag359.xml"/><Relationship Id="rId47" Type="http://schemas.openxmlformats.org/officeDocument/2006/relationships/tags" Target="../tags/tag358.xml"/><Relationship Id="rId46" Type="http://schemas.openxmlformats.org/officeDocument/2006/relationships/tags" Target="../tags/tag357.xml"/><Relationship Id="rId45" Type="http://schemas.openxmlformats.org/officeDocument/2006/relationships/tags" Target="../tags/tag356.xml"/><Relationship Id="rId44" Type="http://schemas.openxmlformats.org/officeDocument/2006/relationships/tags" Target="../tags/tag355.xml"/><Relationship Id="rId43" Type="http://schemas.openxmlformats.org/officeDocument/2006/relationships/tags" Target="../tags/tag354.xml"/><Relationship Id="rId42" Type="http://schemas.openxmlformats.org/officeDocument/2006/relationships/tags" Target="../tags/tag353.xml"/><Relationship Id="rId41" Type="http://schemas.openxmlformats.org/officeDocument/2006/relationships/tags" Target="../tags/tag352.xml"/><Relationship Id="rId40" Type="http://schemas.openxmlformats.org/officeDocument/2006/relationships/tags" Target="../tags/tag351.xml"/><Relationship Id="rId4" Type="http://schemas.openxmlformats.org/officeDocument/2006/relationships/tags" Target="../tags/tag315.xml"/><Relationship Id="rId39" Type="http://schemas.openxmlformats.org/officeDocument/2006/relationships/tags" Target="../tags/tag350.xml"/><Relationship Id="rId38" Type="http://schemas.openxmlformats.org/officeDocument/2006/relationships/tags" Target="../tags/tag349.xml"/><Relationship Id="rId37" Type="http://schemas.openxmlformats.org/officeDocument/2006/relationships/tags" Target="../tags/tag348.xml"/><Relationship Id="rId36" Type="http://schemas.openxmlformats.org/officeDocument/2006/relationships/tags" Target="../tags/tag347.xml"/><Relationship Id="rId35" Type="http://schemas.openxmlformats.org/officeDocument/2006/relationships/tags" Target="../tags/tag346.xml"/><Relationship Id="rId34" Type="http://schemas.openxmlformats.org/officeDocument/2006/relationships/tags" Target="../tags/tag345.xml"/><Relationship Id="rId33" Type="http://schemas.openxmlformats.org/officeDocument/2006/relationships/tags" Target="../tags/tag344.xml"/><Relationship Id="rId32" Type="http://schemas.openxmlformats.org/officeDocument/2006/relationships/tags" Target="../tags/tag343.xml"/><Relationship Id="rId31" Type="http://schemas.openxmlformats.org/officeDocument/2006/relationships/tags" Target="../tags/tag342.xml"/><Relationship Id="rId30" Type="http://schemas.openxmlformats.org/officeDocument/2006/relationships/tags" Target="../tags/tag341.xml"/><Relationship Id="rId3" Type="http://schemas.openxmlformats.org/officeDocument/2006/relationships/tags" Target="../tags/tag314.xml"/><Relationship Id="rId29" Type="http://schemas.openxmlformats.org/officeDocument/2006/relationships/tags" Target="../tags/tag340.xml"/><Relationship Id="rId28" Type="http://schemas.openxmlformats.org/officeDocument/2006/relationships/tags" Target="../tags/tag339.xml"/><Relationship Id="rId27" Type="http://schemas.openxmlformats.org/officeDocument/2006/relationships/tags" Target="../tags/tag338.xml"/><Relationship Id="rId26" Type="http://schemas.openxmlformats.org/officeDocument/2006/relationships/tags" Target="../tags/tag337.xml"/><Relationship Id="rId25" Type="http://schemas.openxmlformats.org/officeDocument/2006/relationships/tags" Target="../tags/tag336.xml"/><Relationship Id="rId24" Type="http://schemas.openxmlformats.org/officeDocument/2006/relationships/tags" Target="../tags/tag335.xml"/><Relationship Id="rId23" Type="http://schemas.openxmlformats.org/officeDocument/2006/relationships/tags" Target="../tags/tag334.xml"/><Relationship Id="rId22" Type="http://schemas.openxmlformats.org/officeDocument/2006/relationships/tags" Target="../tags/tag333.xml"/><Relationship Id="rId21" Type="http://schemas.openxmlformats.org/officeDocument/2006/relationships/tags" Target="../tags/tag332.xml"/><Relationship Id="rId20" Type="http://schemas.openxmlformats.org/officeDocument/2006/relationships/tags" Target="../tags/tag331.xml"/><Relationship Id="rId2" Type="http://schemas.openxmlformats.org/officeDocument/2006/relationships/image" Target="../media/image12.jpeg"/><Relationship Id="rId19" Type="http://schemas.openxmlformats.org/officeDocument/2006/relationships/tags" Target="../tags/tag330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3.xml"/><Relationship Id="rId119" Type="http://schemas.openxmlformats.org/officeDocument/2006/relationships/image" Target="../media/image4.png"/><Relationship Id="rId118" Type="http://schemas.openxmlformats.org/officeDocument/2006/relationships/tags" Target="../tags/tag429.xml"/><Relationship Id="rId117" Type="http://schemas.openxmlformats.org/officeDocument/2006/relationships/tags" Target="../tags/tag428.xml"/><Relationship Id="rId116" Type="http://schemas.openxmlformats.org/officeDocument/2006/relationships/tags" Target="../tags/tag427.xml"/><Relationship Id="rId115" Type="http://schemas.openxmlformats.org/officeDocument/2006/relationships/tags" Target="../tags/tag426.xml"/><Relationship Id="rId114" Type="http://schemas.openxmlformats.org/officeDocument/2006/relationships/tags" Target="../tags/tag425.xml"/><Relationship Id="rId113" Type="http://schemas.openxmlformats.org/officeDocument/2006/relationships/tags" Target="../tags/tag424.xml"/><Relationship Id="rId112" Type="http://schemas.openxmlformats.org/officeDocument/2006/relationships/tags" Target="../tags/tag423.xml"/><Relationship Id="rId111" Type="http://schemas.openxmlformats.org/officeDocument/2006/relationships/tags" Target="../tags/tag422.xml"/><Relationship Id="rId110" Type="http://schemas.openxmlformats.org/officeDocument/2006/relationships/tags" Target="../tags/tag421.xml"/><Relationship Id="rId11" Type="http://schemas.openxmlformats.org/officeDocument/2006/relationships/tags" Target="../tags/tag322.xml"/><Relationship Id="rId109" Type="http://schemas.openxmlformats.org/officeDocument/2006/relationships/tags" Target="../tags/tag420.xml"/><Relationship Id="rId108" Type="http://schemas.openxmlformats.org/officeDocument/2006/relationships/tags" Target="../tags/tag419.xml"/><Relationship Id="rId107" Type="http://schemas.openxmlformats.org/officeDocument/2006/relationships/tags" Target="../tags/tag418.xml"/><Relationship Id="rId106" Type="http://schemas.openxmlformats.org/officeDocument/2006/relationships/tags" Target="../tags/tag417.xml"/><Relationship Id="rId105" Type="http://schemas.openxmlformats.org/officeDocument/2006/relationships/tags" Target="../tags/tag416.xml"/><Relationship Id="rId104" Type="http://schemas.openxmlformats.org/officeDocument/2006/relationships/tags" Target="../tags/tag415.xml"/><Relationship Id="rId103" Type="http://schemas.openxmlformats.org/officeDocument/2006/relationships/tags" Target="../tags/tag414.xml"/><Relationship Id="rId102" Type="http://schemas.openxmlformats.org/officeDocument/2006/relationships/tags" Target="../tags/tag413.xml"/><Relationship Id="rId101" Type="http://schemas.openxmlformats.org/officeDocument/2006/relationships/tags" Target="../tags/tag412.xml"/><Relationship Id="rId100" Type="http://schemas.openxmlformats.org/officeDocument/2006/relationships/tags" Target="../tags/tag411.xml"/><Relationship Id="rId10" Type="http://schemas.openxmlformats.org/officeDocument/2006/relationships/tags" Target="../tags/tag321.xml"/><Relationship Id="rId1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65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73.jpeg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0.xml"/><Relationship Id="rId2" Type="http://schemas.openxmlformats.org/officeDocument/2006/relationships/image" Target="../media/image4.png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2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tags" Target="../tags/tag431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4.png"/><Relationship Id="rId1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4.png"/><Relationship Id="rId1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4.png"/><Relationship Id="rId1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4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54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37.xml"/><Relationship Id="rId1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44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44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6.xml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tags" Target="../tags/tag445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15" y="2647527"/>
            <a:ext cx="2317750" cy="154516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243" y="5334084"/>
            <a:ext cx="895114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88044"/>
            <a:ext cx="1205865" cy="8039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73" y="-1309025"/>
            <a:ext cx="1075055" cy="81804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11" y="7312645"/>
            <a:ext cx="128457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tiān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wén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天 文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astronomy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9" y="9292"/>
              <a:ext cx="820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这个问题涉及了很多天文知识。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30" y="2550160"/>
            <a:ext cx="2317314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44" y="5189305"/>
            <a:ext cx="144491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563" y="603708"/>
            <a:ext cx="1158875" cy="7725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57608"/>
            <a:ext cx="1071880" cy="7145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35" y="7453630"/>
            <a:ext cx="85747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rú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jiā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儒 家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Confucianism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312841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孔子与孟子齐名，同为我国儒家的代表人物。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10" y="2458292"/>
            <a:ext cx="2890779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20" y="5318760"/>
            <a:ext cx="105330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11" y="619160"/>
            <a:ext cx="988179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33" y="-1240572"/>
            <a:ext cx="1029335" cy="6862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447258"/>
            <a:ext cx="785495" cy="58548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zhuàn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jì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hangingPunct="0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传 记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biography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小时候妈妈经常给我买一些名人传记让我去看。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647" y="2658745"/>
            <a:ext cx="2278665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350101"/>
            <a:ext cx="883920" cy="65884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44" y="509305"/>
            <a:ext cx="144491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45" y="-1230380"/>
            <a:ext cx="879039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21794"/>
            <a:ext cx="1099185" cy="83641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sǎn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wén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散 文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prose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05173" cy="1053465"/>
            <a:chOff x="196" y="9126"/>
            <a:chExt cx="9035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这篇散文生动形象地描述了大海涨潮时的情景。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2391607"/>
            <a:ext cx="2759710" cy="20570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181972"/>
            <a:ext cx="1282700" cy="9760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58" y="676910"/>
            <a:ext cx="939224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11" y="-1327355"/>
            <a:ext cx="1284578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6" y="7350110"/>
            <a:ext cx="1169670" cy="7797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lì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dài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历 代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successive dynasties, through the ages, in all ages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954304" cy="1053465"/>
            <a:chOff x="196" y="9126"/>
            <a:chExt cx="10921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孔子被历代帝王推崇为圣人。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1"/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2370127"/>
            <a:ext cx="2759710" cy="209996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5242433"/>
            <a:ext cx="1282700" cy="85513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19" y="676910"/>
            <a:ext cx="841702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225" y="-1327355"/>
            <a:ext cx="1279551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66" y="7350110"/>
            <a:ext cx="1169670" cy="7797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402771" y="1500505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zháo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mí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着 迷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be fascinated, to be captivated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89940" y="5492846"/>
            <a:ext cx="5039904" cy="720090"/>
            <a:chOff x="196" y="9126"/>
            <a:chExt cx="147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47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3174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小丽对跳舞非常着迷。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捧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hold in both hands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pěng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儒家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shout, to yell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jiā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天文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astronomy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987290" y="809509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wén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4656" y="3534504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散 文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prose</a:t>
              </a: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 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-99695" y="4378779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sǎn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wén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45362" y="3553553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传记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biography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1074" y="4345816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zhuàn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28105" y="3518083"/>
            <a:ext cx="2276475" cy="3194050"/>
            <a:chOff x="9210" y="2028"/>
            <a:chExt cx="3585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10" y="4266"/>
              <a:ext cx="3532" cy="2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历代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successive dynasties, through the ages, in all ages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27127" y="4319462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dài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481049" y="3526791"/>
            <a:ext cx="2243455" cy="3194050"/>
            <a:chOff x="9262" y="2028"/>
            <a:chExt cx="3533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9330" y="2028"/>
              <a:ext cx="3465" cy="5030"/>
              <a:chOff x="1486470" y="120232"/>
              <a:chExt cx="2200089" cy="3194297"/>
            </a:xfrm>
          </p:grpSpPr>
          <p:sp>
            <p:nvSpPr>
              <p:cNvPr id="35" name="矩形: 圆角 76"/>
              <p:cNvSpPr/>
              <p:nvPr/>
            </p:nvSpPr>
            <p:spPr>
              <a:xfrm>
                <a:off x="1486470" y="120232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3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着迷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adv. extremely, particularly</a:t>
              </a:r>
              <a:endParaRPr lang="en-US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286240" y="4382416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74479" y="106362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16852" y="2957222"/>
            <a:ext cx="2837180" cy="4278465"/>
            <a:chOff x="7843" y="1942"/>
            <a:chExt cx="5660" cy="5699"/>
          </a:xfrm>
        </p:grpSpPr>
        <p:sp>
          <p:nvSpPr>
            <p:cNvPr id="33" name="圆角矩形 32"/>
            <p:cNvSpPr/>
            <p:nvPr/>
          </p:nvSpPr>
          <p:spPr>
            <a:xfrm>
              <a:off x="8777" y="2031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43" y="1942"/>
              <a:ext cx="5660" cy="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别说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ct val="12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用于表示让步的复句中。通过降低某人或某事物的重要性，突出强调另外的人或事物。常与“连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……”“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就是／即使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......”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连用。多用于口语。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7490" y="1894144"/>
            <a:ext cx="9538758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晚上看书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别说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蜡烛了，就是灯油也要节省着用。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915"/>
            <a:chOff x="518" y="3097"/>
            <a:chExt cx="14600" cy="1729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我认识的那点儿字，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别说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写小说了，看小说都看不下来。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860925"/>
            <a:ext cx="9174480" cy="1240790"/>
            <a:chOff x="518" y="3264"/>
            <a:chExt cx="13447" cy="1954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264"/>
              <a:ext cx="13446" cy="1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工厂管理很严，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别说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外人，即使本厂的人也不能在各个车间乱跑。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520" y="1910859"/>
            <a:ext cx="9847152" cy="73978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用“别说”完成句子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109622"/>
            <a:ext cx="916148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那个动画片那么好看，连大人都爱看，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8519" y="3302882"/>
            <a:ext cx="9847153" cy="84011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561424"/>
            <a:ext cx="916148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那么破的自行车，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，白给也未必有人要。</a:t>
            </a:r>
            <a:endParaRPr lang="zh-CN" altLang="en-US" sz="2800" b="1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20" y="4683281"/>
            <a:ext cx="9847152" cy="116888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12591" y="4995242"/>
            <a:ext cx="8263801" cy="544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，就是在，他也不会见你。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7" name="图片 6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1537" y="1355606"/>
            <a:ext cx="1628140" cy="1628140"/>
          </a:xfrm>
          <a:prstGeom prst="rect">
            <a:avLst/>
          </a:prstGeom>
        </p:spPr>
      </p:pic>
      <p:pic>
        <p:nvPicPr>
          <p:cNvPr id="8" name="图片 7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2736005"/>
            <a:ext cx="1628140" cy="1628140"/>
          </a:xfrm>
          <a:prstGeom prst="rect">
            <a:avLst/>
          </a:prstGeom>
        </p:spPr>
      </p:pic>
      <p:pic>
        <p:nvPicPr>
          <p:cNvPr id="9" name="图片 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1537" y="4364145"/>
            <a:ext cx="1628140" cy="1628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43380" y="1936728"/>
            <a:ext cx="35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更别说孩子了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5323" y="3410741"/>
            <a:ext cx="292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别说卖高价了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2360" y="4860868"/>
            <a:ext cx="830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别说他现在不在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由于家庭的熏陶，他从小就喜欢音乐。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我们应敞开胸怀，勇敢地接受新事物。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xūn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táo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熏陶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to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nurture,to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edify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xiōng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huái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胸怀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mind, heart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他已经疲惫不堪，一坐在沙发上就睡着了。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今年夏天的天气异常炎热。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15872" y="2559616"/>
            <a:ext cx="2837180" cy="2006451"/>
            <a:chOff x="7604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32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04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bù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kān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不堪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can't stand,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can't bear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6451"/>
            <a:chOff x="7787" y="2920"/>
            <a:chExt cx="5660" cy="2232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yán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rè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炎热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adj. scorching,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burning hot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劝你们不要进屋里骚扰她老人家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他在实际工作中越来越感觉到知识的贫乏。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sāo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rǎo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骚扰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to harass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pín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fá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贫乏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adj. poor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7824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现在，边远地区人民的生活还是非常艰难。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我们漫步在春天的田野，心情特别舒畅。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jiān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nán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艰难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adj. hard, difficult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8132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tián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yě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田野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candle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他向我描绘了那次战斗的情形。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先是一道耀眼的闪电，随后是轰隆隆一声巨响。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72890" y="2560251"/>
            <a:ext cx="2837180" cy="1994765"/>
            <a:chOff x="7641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41" y="2994"/>
              <a:ext cx="5660" cy="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qíng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xíng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情形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situation,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circumstance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yào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yǎn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耀眼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  <a:tabLst>
                  <a:tab pos="140970" algn="l"/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   adj. dazzling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在阳光的照耀下，湖面反射出耀眼的光芒。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小猫竟然从鱼缸里捞出来一条金鱼！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guāng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máng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光芒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  <a:tabLst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n. rays of light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7"/>
            <a:ext cx="2837180" cy="1994766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lāo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just">
                <a:lnSpc>
                  <a:spcPts val="1300"/>
                </a:lnSpc>
                <a:spcAft>
                  <a:spcPts val="400"/>
                </a:spcAft>
                <a:tabLst>
                  <a:tab pos="140970" algn="l"/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v. to drag for,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just">
                <a:lnSpc>
                  <a:spcPts val="1300"/>
                </a:lnSpc>
                <a:spcAft>
                  <a:spcPts val="400"/>
                </a:spcAft>
                <a:tabLst>
                  <a:tab pos="140970" algn="l"/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  to scoop up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闭上眼睛，摊开手掌，我要给你一个惊喜！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6449378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44573" y="-667914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48719" y="4947285"/>
            <a:ext cx="239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一厘米等于十毫米。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09395" y="2709659"/>
            <a:ext cx="2837180" cy="1994766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tān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  <a:tabLst>
                  <a:tab pos="145415" algn="l"/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v. to spread out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26787" y="2599804"/>
            <a:ext cx="2837180" cy="1994765"/>
            <a:chOff x="11624" y="2964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12706" y="2964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624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háo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44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mǐ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毫米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millimeter(mm.)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64970" y="138430"/>
            <a:ext cx="2271395" cy="3234690"/>
            <a:chOff x="218" y="2028"/>
            <a:chExt cx="3577" cy="5094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18" y="4214"/>
              <a:ext cx="349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熏陶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nurture,to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edify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xūn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táo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526463" y="137478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炎热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scorching,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burning hot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不堪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can't stand,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can't bear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bù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胸怀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mind, heart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290" y="439537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xiōng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huái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毫米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millimeter(mm.)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mǐ</a:t>
            </a:r>
            <a:endParaRPr lang="zh-CN" alt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骚扰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harass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79832" y="4394299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sāo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rǎo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2839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艰难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hard, difficult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贫乏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poor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14170" y="870272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pín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fá</a:t>
            </a:r>
            <a:endParaRPr lang="en-US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34001" y="149396"/>
            <a:ext cx="2228215" cy="3194050"/>
            <a:chOff x="9330" y="2028"/>
            <a:chExt cx="3509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486" y="4119"/>
              <a:ext cx="3353" cy="2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情形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endParaRPr lang="en-US" altLang="zh-CN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Times New Roman" panose="02020603050405020304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Times New Roman" panose="02020603050405020304"/>
                </a:rPr>
                <a:t>n.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situation,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circumstance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815001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xíng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田野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candle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yě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耀眼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dazzling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yǎn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51758" y="3628390"/>
            <a:ext cx="2975052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光芒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rays of light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2722167" y="4383504"/>
            <a:ext cx="394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guāng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948424" y="3609341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捞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  <a:tabLst>
                  <a:tab pos="140970" algn="l"/>
                  <a:tab pos="887095" algn="l"/>
                </a:tabLs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drag for,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  <a:tabLst>
                  <a:tab pos="140970" algn="l"/>
                  <a:tab pos="887095" algn="l"/>
                </a:tabLs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to scoop up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12964" y="4429124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lāo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摊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spread out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tān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14465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炎热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炎夏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炎凉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世态炎凉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炎炎夏季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炎炎夏季，外出时间久了难免会有中暑的症状。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9259346" cy="553998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不论是在炎夏还是寒冬，人的体温总是在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37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  <a:cs typeface="华文细黑" panose="02010600040101010101" pitchFamily="2" charset="-122"/>
                <a:sym typeface="+mn-ea"/>
              </a:rPr>
              <a:t>℃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左右。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乏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9441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解乏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人困马乏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疲乏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倦乏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劳乏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89954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他感到浑身疲乏无力，想喝瓶啤酒解解乏。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847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天色已经黄昏，我们人困马乏，不知走了多远。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报摊儿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均摊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分摊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烂摊子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收摊儿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你留意过上海和北京的报摊儿吗？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那个看车的小伙子已经收摊儿回去了吗？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3834913"/>
            <a:chOff x="7787" y="3144"/>
            <a:chExt cx="5660" cy="4266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来来回回</a:t>
              </a:r>
              <a:endParaRPr lang="en-US" altLang="zh-CN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有些动词可以按</a:t>
              </a:r>
              <a:r>
                <a:rPr lang="en-US" altLang="zh-CN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AABB</a:t>
              </a:r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式重叠使用，如“打打闹闹、进进出出、来来往往、拉拉扯扯、比比划划”等，有时意义相关的两个词也可以这样使用，如“嘻嘻哈哈、磕磕碰碰、拖拖拉拉”等。动词这样使用时，形式与功能很像形容词。它们做谓语时，后边常有“的”，做状语时，后边常有“地”。例如：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0675" y="1448435"/>
            <a:ext cx="9900285" cy="1327785"/>
            <a:chOff x="505" y="2968"/>
            <a:chExt cx="15591" cy="2091"/>
          </a:xfrm>
        </p:grpSpPr>
        <p:sp>
          <p:nvSpPr>
            <p:cNvPr id="62" name="圆角矩形 61"/>
            <p:cNvSpPr/>
            <p:nvPr/>
          </p:nvSpPr>
          <p:spPr>
            <a:xfrm>
              <a:off x="505" y="2968"/>
              <a:ext cx="14891" cy="209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05" y="3039"/>
              <a:ext cx="15591" cy="1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小孩子就喜欢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打打闹闹，磕磕碰碰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是难免的，</a:t>
              </a: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过几天就好了，别担心。</a:t>
              </a:r>
              <a:endParaRPr lang="zh-CN" altLang="en-US" sz="32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3241829"/>
            <a:ext cx="9271000" cy="1240714"/>
            <a:chOff x="517" y="3095"/>
            <a:chExt cx="14600" cy="1419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7" y="3095"/>
              <a:ext cx="14600" cy="1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虽说她已经是大人了，可整天还是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蹦蹦跳跳，说说笑笑</a:t>
              </a: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的。</a:t>
              </a:r>
              <a:endParaRPr lang="zh-CN" altLang="en-US" sz="32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7553" y="4963796"/>
            <a:ext cx="9265222" cy="1162225"/>
            <a:chOff x="385" y="3426"/>
            <a:chExt cx="13580" cy="1717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385" y="3725"/>
              <a:ext cx="13446" cy="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只见一大群萤火虫在低空盘旋飞舞，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来来回回</a:t>
              </a:r>
              <a:r>
                <a:rPr lang="zh-CN" altLang="en-US" sz="3200" b="1" dirty="0">
                  <a:solidFill>
                    <a:srgbClr val="282828"/>
                  </a:solidFill>
                  <a:latin typeface="华文楷体" panose="02010600040101010101" charset="-122"/>
                  <a:ea typeface="华文楷体" panose="02010600040101010101" charset="-122"/>
                </a:rPr>
                <a:t>地飞。 </a:t>
              </a:r>
              <a:endParaRPr lang="zh-CN" altLang="en-US" sz="32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95610" y="616585"/>
            <a:ext cx="2279512" cy="1323340"/>
            <a:chOff x="4424" y="380"/>
            <a:chExt cx="3123" cy="2084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4" y="380"/>
              <a:ext cx="3123" cy="20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说说笑笑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33365" y="665696"/>
            <a:ext cx="2772434" cy="715010"/>
            <a:chOff x="4259" y="462"/>
            <a:chExt cx="2666" cy="1126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59" y="473"/>
              <a:ext cx="2666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拖拖拉拉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他这个人办事就是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的，让人着急。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730157" y="2046696"/>
            <a:ext cx="27316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拖拖拉拉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在饭馆，吃完饭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争着付钱的准是中国人。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1" y="4636135"/>
            <a:ext cx="12487275" cy="2007870"/>
            <a:chOff x="-443" y="1654"/>
            <a:chExt cx="19576" cy="3162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22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那时我们住在一个宿舍，大伙天天___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、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、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快活极了。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19897" y="3670729"/>
            <a:ext cx="258590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吵吵嚷嚷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10386" y="5245438"/>
            <a:ext cx="30421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说说笑笑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66617" y="659664"/>
            <a:ext cx="2772434" cy="708025"/>
            <a:chOff x="3851" y="423"/>
            <a:chExt cx="2666" cy="1115"/>
          </a:xfrm>
        </p:grpSpPr>
        <p:sp>
          <p:nvSpPr>
            <p:cNvPr id="14" name="圆角矩形 10"/>
            <p:cNvSpPr/>
            <p:nvPr/>
          </p:nvSpPr>
          <p:spPr>
            <a:xfrm>
              <a:off x="4086" y="43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851" y="423"/>
              <a:ext cx="2666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吵吵嚷嚷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286745" y="652679"/>
            <a:ext cx="2772434" cy="715010"/>
            <a:chOff x="4259" y="462"/>
            <a:chExt cx="2666" cy="1126"/>
          </a:xfrm>
        </p:grpSpPr>
        <p:sp>
          <p:nvSpPr>
            <p:cNvPr id="20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59" y="473"/>
              <a:ext cx="2666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打打闹闹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58520" y="5856694"/>
            <a:ext cx="30421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打打闹闹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15772" cy="30469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历代：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着迷：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不堪：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贫乏：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情形：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光芒：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奇异的灯光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4743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）了解篇章修辞“比喻”的作用和意义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243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别说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、来来回回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3428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受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63209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）了解“眯”的目字旁及带有目字旁的汉字所表达的意义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059246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788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P57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儒家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、熏陶、炎热、贫乏、挪、眯、打发、克制、默默、摊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8943" y="-67310"/>
            <a:ext cx="12350943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6" y="-52134"/>
            <a:ext cx="12381865" cy="6988729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422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1853" y="2576830"/>
            <a:ext cx="10853535" cy="2916646"/>
            <a:chOff x="1200" y="4058"/>
            <a:chExt cx="170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0" y="4058"/>
              <a:ext cx="17092" cy="4593"/>
              <a:chOff x="-958" y="3669"/>
              <a:chExt cx="2125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58" y="4438"/>
                <a:ext cx="21255" cy="2989"/>
                <a:chOff x="2189" y="4438"/>
                <a:chExt cx="21255" cy="298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83"/>
                  <a:ext cx="19083" cy="944"/>
                  <a:chOff x="6495" y="6483"/>
                  <a:chExt cx="19083" cy="94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49" y="648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extraordinary light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189" y="4438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奇异的灯光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9 L -0.00078 -0.13865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575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境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家境</a:t>
                      </a: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、处境、困境、梦境、心境、情境、意境、境况、境地、境界、境遇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endParaRPr lang="zh-CN" altLang="en-US"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珠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汗珠、水珠、泪珠、露珠、钢珠、串珠、圆珠笔、珠子、珠帘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凉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凉风、凉快、凉爽、凉水、凉茶、凉菜、凉鞋、凉气、凉拌、冰凉、清凉、阴凉、受凉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手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手心、手掌、手背、手指、手表、手链、手工、手脚、手语、双手、招手、举手、顺手、出手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89610" y="4646205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长久用电脑工作，很容易得颈椎病。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觉得颈椎不舒服时，用手揉一揉会好很多。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你好，这边有点儿挤，麻烦往里挪挪。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这一跤摔得我屁股疼。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jǐng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zhuī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颈椎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cervical vertebrae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 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róu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rub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 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nuó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挪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move, to shift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pì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gu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屁股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hip, bottom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那次生病之后，他的左手就失去了知觉。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现在生活好了，不再有那么多人挨冻受饿了。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我拥有一个幸福美满的家庭。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zhī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jué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知觉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n. consciousness, aesthesia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    </a:t>
            </a:r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ái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   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挨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suffer, to endure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325995" y="2824299"/>
            <a:ext cx="25311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  </a:t>
            </a:r>
            <a:r>
              <a:rPr lang="en-US" altLang="zh-CN" sz="3600" dirty="0" err="1"/>
              <a:t>měi</a:t>
            </a:r>
            <a:r>
              <a:rPr lang="en-US" altLang="zh-CN" sz="3600" dirty="0"/>
              <a:t> </a:t>
            </a:r>
            <a:r>
              <a:rPr lang="en-US" altLang="zh-CN" sz="3600" dirty="0" err="1"/>
              <a:t>mǎn</a:t>
            </a:r>
            <a:r>
              <a:rPr lang="en-US" altLang="zh-CN" sz="3600" dirty="0"/>
              <a:t>       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美满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adj. happy, perfectly satisfactory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</a:rPr>
                <a:t>颈椎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cervical vertebrae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jǐng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zhuī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挪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move, to shift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nuó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09506" y="186913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柔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rub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róu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6347" y="3609341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屁股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hip, bottom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知觉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consciousness, aesthesia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0257" y="4394299"/>
            <a:ext cx="280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jué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挨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suffer, to endure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ái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8820"/>
            <a:chOff x="4717" y="1909"/>
            <a:chExt cx="3511" cy="5132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美满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adj. happy, perfectly satisfactory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měi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mǎn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77732" y="1063626"/>
          <a:ext cx="10538684" cy="563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9299"/>
                <a:gridCol w="5239385"/>
              </a:tblGrid>
              <a:tr h="60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/>
                        <a:t>挨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bg1"/>
                          </a:solidFill>
                        </a:rPr>
                        <a:t>受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783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dirty="0"/>
                        <a:t>共同点：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都有遭受、忍受的意思。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635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他脸上显出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挨</a:t>
                      </a:r>
                      <a:r>
                        <a:rPr lang="zh-CN" altLang="en-US" sz="20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/</a:t>
                      </a:r>
                      <a:r>
                        <a:rPr lang="en-US" altLang="zh-CN" sz="20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 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华文细黑" panose="02010600040101010101" pitchFamily="2" charset="-122"/>
                        </a:rPr>
                        <a:t>了批评的样子。</a:t>
                      </a:r>
                      <a:endParaRPr lang="zh-CN" altLang="en-US" sz="2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华文细黑" panose="02010600040101010101" pitchFamily="2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837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b="1" dirty="0"/>
                        <a:t>不同点：</a:t>
                      </a:r>
                      <a:r>
                        <a:rPr lang="en-US" altLang="zh-CN" sz="2000" dirty="0"/>
                        <a:t>1.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后边带带名词常常表示施事使用的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工具。    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/>
                        <a:t>1.</a:t>
                      </a:r>
                      <a:r>
                        <a:rPr lang="zh-CN" altLang="en-US" sz="2000" dirty="0"/>
                        <a:t>后边带的名词常常表示灾害、倒霉、损失等</a:t>
                      </a:r>
                      <a:endParaRPr lang="en-US" altLang="zh-CN" sz="2000" dirty="0"/>
                    </a:p>
                    <a:p>
                      <a:pPr>
                        <a:buNone/>
                      </a:pPr>
                      <a:r>
                        <a:rPr lang="en-US" altLang="zh-CN" sz="2000" dirty="0"/>
                        <a:t>   </a:t>
                      </a:r>
                      <a:r>
                        <a:rPr lang="zh-CN" altLang="en-US" sz="2000" dirty="0"/>
                        <a:t>意思。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身上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了一脚／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了一顿棍子／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了一个耳光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受</a:t>
                      </a:r>
                      <a:r>
                        <a:rPr lang="zh-CN" altLang="en-US" sz="2000" dirty="0"/>
                        <a:t>灾、</a:t>
                      </a:r>
                      <a:r>
                        <a:rPr lang="zh-CN" alt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受</a:t>
                      </a:r>
                      <a:r>
                        <a:rPr lang="zh-CN" altLang="en-US" sz="2000" dirty="0"/>
                        <a:t>罪、</a:t>
                      </a:r>
                      <a:r>
                        <a:rPr lang="zh-CN" alt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受</a:t>
                      </a:r>
                      <a:r>
                        <a:rPr lang="zh-CN" altLang="en-US" sz="2000" dirty="0"/>
                        <a:t>损失、</a:t>
                      </a:r>
                      <a:r>
                        <a:rPr lang="zh-CN" alt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受</a:t>
                      </a:r>
                      <a:r>
                        <a:rPr lang="zh-CN" altLang="en-US" sz="2000" dirty="0"/>
                        <a:t>气</a:t>
                      </a:r>
                      <a:endParaRPr lang="zh-CN" altLang="en-US" sz="2000" dirty="0"/>
                    </a:p>
                    <a:p>
                      <a:pPr>
                        <a:buNone/>
                      </a:pPr>
                      <a:endParaRPr lang="zh-CN" altLang="en-US" sz="2000" dirty="0"/>
                    </a:p>
                  </a:txBody>
                  <a:tcPr/>
                </a:tc>
              </a:tr>
              <a:tr h="681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/>
                        <a:t>2.</a:t>
                      </a:r>
                      <a:r>
                        <a:rPr lang="zh-CN" altLang="en-US" sz="2000" dirty="0"/>
                        <a:t>后边带的动词常常表示身心受到伤害的具体</a:t>
                      </a:r>
                      <a:endParaRPr lang="en-US" altLang="zh-CN" sz="2000" dirty="0"/>
                    </a:p>
                    <a:p>
                      <a:pPr>
                        <a:buNone/>
                      </a:pPr>
                      <a:r>
                        <a:rPr lang="en-US" altLang="zh-CN" sz="2000" dirty="0"/>
                        <a:t>   </a:t>
                      </a:r>
                      <a:r>
                        <a:rPr lang="zh-CN" altLang="en-US" sz="2000" dirty="0"/>
                        <a:t>动作。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2.</a:t>
                      </a:r>
                      <a:r>
                        <a:rPr lang="zh-CN" altLang="en-US" sz="2000" dirty="0"/>
                        <a:t>后边可以带表示状态或表示褒义的动词。</a:t>
                      </a:r>
                      <a:endParaRPr sz="2000" dirty="0"/>
                    </a:p>
                  </a:txBody>
                  <a:tcPr/>
                </a:tc>
              </a:tr>
              <a:tr h="769269"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defRPr sz="30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打、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骂、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批、</a:t>
                      </a:r>
                      <a:r>
                        <a:rPr lang="zh-CN" alt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挨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咬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defRPr sz="30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压迫、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剥削、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骗、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埋怨、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表扬、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嘉奖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2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/>
                        <a:t>3.</a:t>
                      </a:r>
                      <a:r>
                        <a:rPr lang="zh-CN" altLang="en-US" sz="2000" dirty="0"/>
                        <a:t>除个别形容词外，后边很少带形容词。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/>
                        <a:t>3.</a:t>
                      </a:r>
                      <a:r>
                        <a:rPr lang="zh-CN" altLang="en-US" sz="2000" dirty="0"/>
                        <a:t>后边可以带一部分形容词。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53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挨</a:t>
                      </a:r>
                      <a:r>
                        <a:rPr lang="zh-CN" altLang="en-US" sz="2000" dirty="0"/>
                        <a:t>饿、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挨</a:t>
                      </a:r>
                      <a:r>
                        <a:rPr lang="zh-CN" altLang="en-US" sz="2000" dirty="0"/>
                        <a:t>冻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defRPr sz="30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defRPr>
                      </a:pP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苦、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冻、</a:t>
                      </a:r>
                      <a:r>
                        <a:rPr lang="zh-CN" altLang="en-US" sz="200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惊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受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65063" y="1199626"/>
            <a:ext cx="11936507" cy="1508395"/>
            <a:chOff x="-503" y="1502"/>
            <a:chExt cx="19636" cy="32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这次地震中，人民的生命财产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到很大损失。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503" y="1502"/>
              <a:ext cx="2769" cy="32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240014" y="2566241"/>
            <a:ext cx="11911458" cy="1628140"/>
            <a:chOff x="-164" y="2201"/>
            <a:chExt cx="18920" cy="2564"/>
          </a:xfrm>
        </p:grpSpPr>
        <p:sp>
          <p:nvSpPr>
            <p:cNvPr id="8" name="矩形 7"/>
            <p:cNvSpPr/>
            <p:nvPr/>
          </p:nvSpPr>
          <p:spPr>
            <a:xfrm>
              <a:off x="1639" y="3113"/>
              <a:ext cx="17117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记得儿时去野外玩儿常常 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蚊子咬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164" y="2201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253633" y="4013924"/>
            <a:ext cx="11925077" cy="1628140"/>
            <a:chOff x="-425" y="825"/>
            <a:chExt cx="19489" cy="2564"/>
          </a:xfrm>
        </p:grpSpPr>
        <p:sp>
          <p:nvSpPr>
            <p:cNvPr id="18" name="矩形 17"/>
            <p:cNvSpPr/>
            <p:nvPr/>
          </p:nvSpPr>
          <p:spPr>
            <a:xfrm>
              <a:off x="1391" y="1508"/>
              <a:ext cx="17673" cy="11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因为撒谎，他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了父亲一顿打。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25" y="825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894195" y="1658609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受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9135" y="3059419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挨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7555" y="5823039"/>
            <a:ext cx="10813890" cy="74295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您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累，帮我照顾一下孩子好吗？</a:t>
            </a:r>
            <a:endParaRPr lang="zh-CN" altLang="en-US" sz="36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4" name="图片 1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15235" y="5265934"/>
            <a:ext cx="1628140" cy="16281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78373" y="5767677"/>
            <a:ext cx="1725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受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8457" y="4363109"/>
            <a:ext cx="172538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挨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5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上有天堂，下有苏杭。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在大家的共同努力下，大火渐渐地熄灭了。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tiān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táng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天堂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heaven, paradise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xī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miè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熄灭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to put out,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to extinguish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我们不能遇到一点点挫折就泄气。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眯着眼睛看了半天，终于看清楚了！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15872" y="2559615"/>
            <a:ext cx="2837180" cy="2006450"/>
            <a:chOff x="7604" y="2920"/>
            <a:chExt cx="5660" cy="2232"/>
          </a:xfrm>
        </p:grpSpPr>
        <p:sp>
          <p:nvSpPr>
            <p:cNvPr id="38" name="圆角矩形 37"/>
            <p:cNvSpPr/>
            <p:nvPr/>
          </p:nvSpPr>
          <p:spPr>
            <a:xfrm>
              <a:off x="8732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04" y="2995"/>
              <a:ext cx="5660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xiè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qì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泄气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v. to lose heart, </a:t>
              </a:r>
              <a:endParaRPr lang="en-US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to be </a:t>
              </a:r>
              <a:r>
                <a:rPr lang="en-US" altLang="zh-CN" sz="1600" b="1" kern="100" dirty="0" err="1">
                  <a:latin typeface="华文楷体" panose="02010600040101010101" charset="-122"/>
                  <a:ea typeface="华文楷体" panose="02010600040101010101" charset="-122"/>
                </a:rPr>
                <a:t>frastrated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     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mī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ct val="127000"/>
                </a:lnSpc>
                <a:spcAft>
                  <a:spcPts val="400"/>
                </a:spcAft>
                <a:tabLst>
                  <a:tab pos="887095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      v. to squint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最近这孩子特乖，做作业都不用督促了。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人们都惊呆了，仿佛身体里的血液都凝固住了。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jué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wàng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绝望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  <a:tabLst>
                  <a:tab pos="887095" algn="l"/>
                  <a:tab pos="1586230" algn="l"/>
                </a:tabLst>
              </a:pP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           v. to be in despair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níng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gù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凝固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</a:t>
              </a:r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 </a:t>
              </a:r>
              <a:r>
                <a:rPr lang="en-US" altLang="zh-CN" sz="1600" b="1" kern="100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solidify,to</a:t>
              </a: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congeal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文物古迹是祖先留给我们的宝贵财富。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cái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4400" b="1" kern="100" dirty="0" err="1">
                  <a:latin typeface="华文楷体" panose="02010600040101010101" charset="-122"/>
                  <a:ea typeface="华文楷体" panose="02010600040101010101" charset="-122"/>
                </a:rPr>
                <a:t>fù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r>
                <a:rPr lang="zh-CN" altLang="en-US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财富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latin typeface="华文楷体" panose="02010600040101010101" charset="-122"/>
                  <a:ea typeface="华文楷体" panose="02010600040101010101" charset="-122"/>
                </a:rPr>
                <a:t>n. wealth, fortune</a:t>
              </a:r>
              <a:endParaRPr lang="zh-CN" altLang="zh-CN" sz="1600" b="1" kern="100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</a:rPr>
                <a:t>天堂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heaven, paradise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táng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0569" y="13843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泄气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lose heart,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to be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frastrated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xiè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09506" y="186913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熄灭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put out,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 algn="ctr" fontAlgn="ctr">
                <a:lnSpc>
                  <a:spcPts val="1500"/>
                </a:lnSpc>
                <a:spcAft>
                  <a:spcPts val="4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to extinguish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miè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6347" y="3609341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squint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绝望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be in despair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0257" y="4394299"/>
            <a:ext cx="280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jué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wàng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凝固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</a:t>
              </a:r>
              <a:r>
                <a:rPr lang="en-US" altLang="zh-CN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solidify,to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congeal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财富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n. wealth, fortune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cái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26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眯缝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笑眯眯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迷瞪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眯着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1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爸爸穿着红色的羽绒服，眯缝着双眼，笑盈盈的。</a:t>
            </a:r>
            <a:endParaRPr lang="zh-CN" sz="31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492443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5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石头准时困极了，不然怎么能坐在椅子上迷瞪了三个多小时？</a:t>
            </a:r>
            <a:endParaRPr lang="zh-CN" altLang="en-US" sz="25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历代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捧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绝望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传记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财富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3220" y="2239652"/>
            <a:ext cx="11828780" cy="3023856"/>
            <a:chOff x="347" y="1581"/>
            <a:chExt cx="18628" cy="3700"/>
          </a:xfrm>
        </p:grpSpPr>
        <p:sp>
          <p:nvSpPr>
            <p:cNvPr id="2" name="矩形 1"/>
            <p:cNvSpPr/>
            <p:nvPr/>
          </p:nvSpPr>
          <p:spPr>
            <a:xfrm>
              <a:off x="1302" y="2529"/>
              <a:ext cx="17673" cy="27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爱读书，尤其是名人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，每当我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起书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就仿佛走进了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名人的生活。      他们的人生经历告诉我，在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         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这成为我生命中一笔宝贵的精神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47" y="1581"/>
              <a:ext cx="2658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74988" y="3046261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传记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27185" y="4558451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财富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28992" y="31064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捧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6444" y="382663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历代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18390" y="4545073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绝望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89610" y="4646205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由于风大，火势很快蔓延开来。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她努力克制着自己，不让泪水流出来。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他默默地为群众做了许多好事，从来不声张。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三岁的小表妹能背诵出十几首唐诗。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màn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yán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蔓延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          v. to spread</a:t>
            </a:r>
            <a:endParaRPr lang="zh-CN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39165" y="2737187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kè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克制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 v. to restrain, to refrain</a:t>
            </a:r>
            <a:endParaRPr lang="zh-CN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dirty="0"/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mò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mò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默默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adv. silently, quietly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bèi</a:t>
            </a:r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44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sòng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背诵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v. to recite, to repeat from      memory</a:t>
            </a:r>
            <a:endParaRPr lang="zh-CN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她编织的篮子很精巧。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强制拆除房屋应由法院执行。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我们的祖先利用石头相撞迸发出的火花取火。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59252" y="2790250"/>
            <a:ext cx="25311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</a:t>
            </a:r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biān</a:t>
            </a:r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</a:t>
            </a:r>
            <a:r>
              <a:rPr lang="en-US" altLang="zh-CN" sz="3600" b="1" kern="100" dirty="0" err="1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zhī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编织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           v. to weave</a:t>
            </a:r>
            <a:endParaRPr lang="zh-CN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57142" y="2667139"/>
            <a:ext cx="25311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 </a:t>
            </a:r>
            <a:r>
              <a:rPr lang="en-US" altLang="zh-CN" sz="3600" dirty="0" err="1"/>
              <a:t>qiáng</a:t>
            </a:r>
            <a:r>
              <a:rPr lang="en-US" altLang="zh-CN" sz="3600" dirty="0"/>
              <a:t> </a:t>
            </a:r>
            <a:r>
              <a:rPr lang="en-US" altLang="zh-CN" sz="3600" dirty="0" err="1"/>
              <a:t>zhì</a:t>
            </a:r>
            <a:endParaRPr lang="en-US" altLang="zh-CN" sz="3600" dirty="0"/>
          </a:p>
          <a:p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 </a:t>
            </a: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强制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force, to compel, to coerce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325995" y="2824299"/>
            <a:ext cx="25311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 </a:t>
            </a:r>
            <a:r>
              <a:rPr lang="en-US" altLang="zh-CN" sz="3600" dirty="0" err="1"/>
              <a:t>bèng</a:t>
            </a:r>
            <a:r>
              <a:rPr lang="en-US" altLang="zh-CN" sz="3600" dirty="0"/>
              <a:t> </a:t>
            </a:r>
            <a:r>
              <a:rPr lang="en-US" altLang="zh-CN" sz="3600" dirty="0" err="1"/>
              <a:t>fā</a:t>
            </a:r>
            <a:endParaRPr lang="en-US" altLang="zh-CN" sz="3600" dirty="0"/>
          </a:p>
          <a:p>
            <a:pPr 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迸发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v. to burst forth, to burst out</a:t>
            </a:r>
            <a:endParaRPr lang="zh-CN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br>
              <a:rPr lang="en-US" altLang="zh-CN" dirty="0"/>
            </a:b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蔓延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  <a:tabLst>
                  <a:tab pos="145415" algn="l"/>
                  <a:tab pos="887095" algn="l"/>
                  <a:tab pos="2185670" algn="r"/>
                </a:tabLs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       v. to spread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默默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adv. silently, quietly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mò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09506" y="186913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克制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   v. to restrain, 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pPr>
                <a:lnSpc>
                  <a:spcPts val="1620"/>
                </a:lnSpc>
                <a:spcAft>
                  <a:spcPts val="40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      to refrain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6347" y="3609341"/>
            <a:ext cx="2243455" cy="3258820"/>
            <a:chOff x="9262" y="2028"/>
            <a:chExt cx="3533" cy="5132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背诵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recite, to repeat from memory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55270" y="441706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bèi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sòng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8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编织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>
                <a:lnSpc>
                  <a:spcPts val="1620"/>
                </a:lnSpc>
                <a:spcAft>
                  <a:spcPts val="400"/>
                </a:spcAft>
                <a:tabLst>
                  <a:tab pos="887095" algn="l"/>
                </a:tabLst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weave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0257" y="4394299"/>
            <a:ext cx="280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强制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force, to compel, to coerce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qiáng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535680"/>
            <a:chOff x="4717" y="1909"/>
            <a:chExt cx="3511" cy="5568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迸发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</a:rPr>
                <a:t>v. to burst forth, to burst out</a:t>
              </a:r>
              <a:endParaRPr lang="zh-CN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endParaRPr>
            </a:p>
            <a:p>
              <a:br>
                <a:rPr lang="en-US" altLang="zh-CN" sz="18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</a:br>
              <a:endParaRPr lang="en-US" altLang="zh-CN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bèng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fā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默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默哀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默契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默认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默许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默默无言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1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孩子们和我对视良久，彼此默默无言。</a:t>
            </a:r>
            <a:endParaRPr lang="zh-CN" sz="31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091940"/>
            <a:ext cx="8850630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妻子沉稳，丈夫坚强，他们在性格上形成了最好的互补，这种默契，在以后共同从事的事业中，保持了一生。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田野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蔓延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光芒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熄灭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知觉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652" y="1128395"/>
            <a:ext cx="11586076" cy="4592320"/>
            <a:chOff x="42" y="-277"/>
            <a:chExt cx="19134" cy="6064"/>
          </a:xfrm>
        </p:grpSpPr>
        <p:sp>
          <p:nvSpPr>
            <p:cNvPr id="2" name="矩形 1"/>
            <p:cNvSpPr/>
            <p:nvPr/>
          </p:nvSpPr>
          <p:spPr>
            <a:xfrm>
              <a:off x="1503" y="1351"/>
              <a:ext cx="17673" cy="44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夏夜，漫步在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中，</a:t>
              </a:r>
              <a:r>
                <a:rPr lang="zh-CN" altLang="en-US" sz="3300" b="1" dirty="0">
                  <a:solidFill>
                    <a:schemeClr val="tx1"/>
                  </a:solidFill>
                  <a:ea typeface="华文楷体" panose="02010600040101010101" charset="-122"/>
                </a:rPr>
                <a:t>远处村子的灯光都</a:t>
              </a:r>
              <a:r>
                <a:rPr lang="zh-CN" altLang="en-US" sz="4000" u="sng" dirty="0">
                  <a:solidFill>
                    <a:schemeClr val="tx1"/>
                  </a:solidFill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楷体" panose="02010600040101010101" charset="-122"/>
                </a:rPr>
                <a:t>了</a:t>
              </a:r>
              <a:r>
                <a:rPr lang="zh-CN" altLang="en-US" sz="4000" dirty="0">
                  <a:solidFill>
                    <a:schemeClr val="tx1"/>
                  </a:solidFill>
                </a:rPr>
                <a:t>，</a:t>
              </a:r>
              <a:r>
                <a:rPr lang="zh-CN" altLang="en-US" sz="3300" b="1" dirty="0">
                  <a:solidFill>
                    <a:schemeClr val="tx1"/>
                  </a:solidFill>
                  <a:ea typeface="华文楷体" panose="02010600040101010101" charset="-122"/>
                </a:rPr>
                <a:t>只剩下星星那微弱的</a:t>
              </a:r>
              <a:r>
                <a:rPr lang="zh-CN" altLang="en-US" sz="3300" b="1" u="sng" dirty="0">
                  <a:solidFill>
                    <a:schemeClr val="tx1"/>
                  </a:solidFill>
                  <a:ea typeface="华文楷体" panose="02010600040101010101" charset="-122"/>
                </a:rPr>
                <a:t> </a:t>
              </a:r>
              <a:r>
                <a:rPr lang="zh-CN" altLang="en-US" sz="4000" b="1" u="sng" dirty="0">
                  <a:solidFill>
                    <a:schemeClr val="tx1"/>
                  </a:solidFill>
                </a:rPr>
                <a:t>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。此刻调动全身的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去感受吧。凉风吹来，丝丝凉意在身体中</a:t>
              </a:r>
              <a:r>
                <a:rPr lang="zh-CN" alt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         </a:t>
              </a:r>
              <a:r>
                <a:rPr lang="zh-CN" altLang="en-US"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</a:rPr>
                <a:t>开来，还有阵阵花香袭来，多么美好的夏夜啊！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42" y="-277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705340" y="4308908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蔓延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1697" y="3500959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知觉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81831" y="3500959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光芒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16082" y="258209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熄灭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54387" y="2582092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田野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34" grpId="0"/>
      <p:bldP spid="10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520" y="1910859"/>
            <a:ext cx="11046614" cy="73978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109622"/>
            <a:ext cx="1086707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____________________________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，搬到别的城市居住了。（不堪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8518" y="3302882"/>
            <a:ext cx="11046613" cy="84011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561424"/>
            <a:ext cx="1104661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，才能体会到现在的幸福。（艰难）</a:t>
            </a:r>
            <a:endParaRPr lang="zh-CN" altLang="en-US" sz="2800" b="1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19" y="4683281"/>
            <a:ext cx="11046611" cy="116888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12591" y="4995242"/>
            <a:ext cx="10867077" cy="544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他连蛇都不怕，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。（别说）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7" name="图片 6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1537" y="1355606"/>
            <a:ext cx="1628140" cy="1628140"/>
          </a:xfrm>
          <a:prstGeom prst="rect">
            <a:avLst/>
          </a:prstGeom>
        </p:spPr>
      </p:pic>
      <p:pic>
        <p:nvPicPr>
          <p:cNvPr id="8" name="图片 7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2736005"/>
            <a:ext cx="1628140" cy="1628140"/>
          </a:xfrm>
          <a:prstGeom prst="rect">
            <a:avLst/>
          </a:prstGeom>
        </p:spPr>
      </p:pic>
      <p:pic>
        <p:nvPicPr>
          <p:cNvPr id="9" name="图片 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5762" y="4343186"/>
            <a:ext cx="1628140" cy="1628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2809" y="1976739"/>
            <a:ext cx="569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他不堪忍受这里糟糕的空气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2360" y="3417159"/>
            <a:ext cx="56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只有经历过真正的艰难困苦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9907" y="4864868"/>
            <a:ext cx="830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更别说小小的老鼠了。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520" y="1910859"/>
            <a:ext cx="11046614" cy="73978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109622"/>
            <a:ext cx="952055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失败了没关系，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___________________________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。（泄气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8518" y="3302882"/>
            <a:ext cx="11046613" cy="84011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561424"/>
            <a:ext cx="1086707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为了不影响工作，他努力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_________________________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。（克制）</a:t>
            </a:r>
            <a:endParaRPr lang="zh-CN" altLang="en-US" sz="2800" b="1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8519" y="4683281"/>
            <a:ext cx="11046611" cy="116888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12591" y="4995242"/>
            <a:ext cx="9610323" cy="5449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 他总是</a:t>
            </a:r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________________________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，让我很感动。（默默）</a:t>
            </a:r>
            <a:endParaRPr lang="zh-CN" altLang="en-US" sz="2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7" name="图片 6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11537" y="1355606"/>
            <a:ext cx="1628140" cy="1628140"/>
          </a:xfrm>
          <a:prstGeom prst="rect">
            <a:avLst/>
          </a:prstGeom>
        </p:spPr>
      </p:pic>
      <p:pic>
        <p:nvPicPr>
          <p:cNvPr id="8" name="图片 7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2736005"/>
            <a:ext cx="1628140" cy="1628140"/>
          </a:xfrm>
          <a:prstGeom prst="rect">
            <a:avLst/>
          </a:prstGeom>
        </p:spPr>
      </p:pic>
      <p:pic>
        <p:nvPicPr>
          <p:cNvPr id="9" name="图片 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5762" y="4343186"/>
            <a:ext cx="1628140" cy="1628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3187" y="1980226"/>
            <a:ext cx="569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别泄气，我们从头再来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0115" y="3438823"/>
            <a:ext cx="56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克制自己愤怒的情绪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31046" y="4879648"/>
            <a:ext cx="830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默默地为我做很多事情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884944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例：克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制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控制 强制 限制 节制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炎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热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贫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乏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艰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难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贫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困：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8943" y="-67310"/>
            <a:ext cx="12350943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62149"/>
            <a:ext cx="12381865" cy="6988729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422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1853" y="2576830"/>
            <a:ext cx="10853535" cy="2916646"/>
            <a:chOff x="1200" y="4058"/>
            <a:chExt cx="170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0" y="4058"/>
              <a:ext cx="17092" cy="4593"/>
              <a:chOff x="-958" y="3669"/>
              <a:chExt cx="2125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58" y="4438"/>
                <a:ext cx="21255" cy="2989"/>
                <a:chOff x="2189" y="4438"/>
                <a:chExt cx="21255" cy="298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83"/>
                  <a:ext cx="19083" cy="944"/>
                  <a:chOff x="6495" y="6483"/>
                  <a:chExt cx="19083" cy="94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49" y="648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extraordinary light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189" y="4438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奇异的灯光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9 L -0.00078 -0.13865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8943" y="-67310"/>
            <a:ext cx="12350943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6" y="-52134"/>
            <a:ext cx="12381865" cy="6988729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422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1853" y="2576830"/>
            <a:ext cx="10853535" cy="2916646"/>
            <a:chOff x="1200" y="4058"/>
            <a:chExt cx="17092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00" y="4058"/>
              <a:ext cx="17092" cy="4593"/>
              <a:chOff x="-958" y="3669"/>
              <a:chExt cx="2125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58" y="4438"/>
                <a:ext cx="21255" cy="2989"/>
                <a:chOff x="2189" y="4438"/>
                <a:chExt cx="21255" cy="2989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483"/>
                  <a:ext cx="19083" cy="944"/>
                  <a:chOff x="6495" y="6483"/>
                  <a:chExt cx="19083" cy="94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26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249" y="6483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The extraordinary light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2189" y="4438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26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奇异的灯光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17639 L -0.00078 -0.13865 " pathEditMode="relative" rAng="0" ptsTypes="AA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自然界中都有什么会自己发光？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6831" y="2142490"/>
            <a:ext cx="4505007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582283"/>
            <a:ext cx="2518410" cy="167565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3" y="586878"/>
            <a:ext cx="1097915" cy="80624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76" y="5322443"/>
            <a:ext cx="1042670" cy="6951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13" y="7544208"/>
            <a:ext cx="587375" cy="3915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516325" y="1550035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dōu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兜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pocket, bag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7268144" cy="1053465"/>
            <a:chOff x="197" y="9126"/>
            <a:chExt cx="9555" cy="1659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他找了一个布兜，抓了一些萤火虫放在里面。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724997"/>
            <a:ext cx="2085340" cy="13902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473" y="5447114"/>
            <a:ext cx="668655" cy="445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88831"/>
            <a:ext cx="1205865" cy="80233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73" y="-1294729"/>
            <a:ext cx="1075055" cy="78945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96" y="7445122"/>
            <a:ext cx="943610" cy="58975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dēng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long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hangingPunct="0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灯 笼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lantern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19090"/>
            <a:ext cx="6503869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7" y="9281"/>
              <a:ext cx="12454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正月十五，家家户户吃元宵，挂灯笼。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965" y="2732617"/>
            <a:ext cx="2062480" cy="13749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40" y="5338212"/>
            <a:ext cx="1061720" cy="6635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66" y="642443"/>
            <a:ext cx="1042670" cy="69511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60" y="-1256908"/>
            <a:ext cx="1071880" cy="71318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082" y="7453630"/>
            <a:ext cx="779977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tiān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fù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天 赋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talent, gift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4480" y="5398770"/>
            <a:ext cx="5980650" cy="720090"/>
            <a:chOff x="-105" y="9171"/>
            <a:chExt cx="11872" cy="1134"/>
          </a:xfrm>
        </p:grpSpPr>
        <p:sp>
          <p:nvSpPr>
            <p:cNvPr id="11" name="圆角矩形 10"/>
            <p:cNvSpPr/>
            <p:nvPr/>
          </p:nvSpPr>
          <p:spPr>
            <a:xfrm>
              <a:off x="-105" y="9171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1" y="9358"/>
              <a:ext cx="11263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他从小就显现出非凡的绘画天赋。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2672596"/>
            <a:ext cx="2392045" cy="149502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015" y="5318760"/>
            <a:ext cx="95811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48" y="743832"/>
            <a:ext cx="738505" cy="49233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086" y="-1206071"/>
            <a:ext cx="925830" cy="6172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53" y="7478681"/>
            <a:ext cx="785495" cy="52263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pín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kùn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贫 困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  <a:spcAft>
                  <a:spcPts val="300"/>
                </a:spcAft>
                <a:tabLst>
                  <a:tab pos="145415" algn="l"/>
                  <a:tab pos="895350" algn="l"/>
                  <a:tab pos="1970405" algn="r"/>
                </a:tabLst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adj. poor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7404621" cy="720090"/>
            <a:chOff x="197" y="9126"/>
            <a:chExt cx="1276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5" y="9319"/>
              <a:ext cx="12097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国家下大力改善贫困地区的办学条件。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935" y="2515870"/>
            <a:ext cx="2462724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040" y="5385461"/>
            <a:ext cx="883920" cy="5881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40" y="658212"/>
            <a:ext cx="1061720" cy="6635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070" y="-1119361"/>
            <a:ext cx="656590" cy="4377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8" y="7373605"/>
            <a:ext cx="1099185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yuán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quán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源 泉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be tolerant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他创作的源泉来自于对生活的热爱。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5777" y="155224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兜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pocket, bag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dōu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天赋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80000"/>
                </a:lnSpc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talent, gift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fù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531110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灯笼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n. lantern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886947" y="868877"/>
            <a:ext cx="283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dēng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long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08720" y="3545205"/>
            <a:ext cx="2580606" cy="3194050"/>
            <a:chOff x="9330" y="2028"/>
            <a:chExt cx="3532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330" y="4261"/>
              <a:ext cx="3532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贫困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80000"/>
                </a:lnSpc>
                <a:spcAft>
                  <a:spcPts val="300"/>
                </a:spcAft>
                <a:tabLst>
                  <a:tab pos="145415" algn="l"/>
                  <a:tab pos="895350" algn="l"/>
                  <a:tab pos="1970405" algn="r"/>
                </a:tabLst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adj. poor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925170" y="439127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pín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kùn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642510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源泉</a:t>
              </a:r>
              <a:endParaRPr lang="en-US" alt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80000"/>
                </a:lnSpc>
                <a:spcAft>
                  <a:spcPts val="300"/>
                </a:spcAft>
                <a:tabLst>
                  <a:tab pos="145415" algn="l"/>
                  <a:tab pos="895350" algn="l"/>
                  <a:tab pos="1970405" algn="r"/>
                </a:tabLst>
                <a:defRPr sz="1800"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Times New Roman" panose="02020603050405020304" pitchFamily="18" charset="0"/>
                </a:rPr>
                <a:t>v. to be tolerant</a:t>
              </a:r>
              <a:endParaRPr lang="zh-CN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543953" y="4334388"/>
            <a:ext cx="274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yuán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quán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5884944" cy="36986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例：克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制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控制 强制 限制 节制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炎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热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贫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乏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艰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难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贫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困：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733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古代有个爱书如命的读书人，他家境贫乏，晚上只能点灯油看书。 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有一天晚上，他正在看书，忽然油灯灭了，他只好借着星光读书。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夏夜的萤火虫吸引了这个读书人，所以他用萤火虫做了“灯”。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6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2420" y="933576"/>
            <a:ext cx="1214093" cy="129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武器</a:t>
              </a:r>
              <a:endParaRPr lang="en-US" altLang="zh-CN" sz="44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承办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公务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款待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算数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逼迫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充足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汇报</a:t>
              </a:r>
              <a:endPara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探望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沉思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19494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2797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传说古代有个爱书如命的读书人，每当他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捧起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书本就像是走进了知识的海洋，天文地理、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儒家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经典、传记散文、历代诗词，都会使他着迷。历史文化的长期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熏陶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，使他思维敏捷，胸怀宽广。冬季使人不堪忍受的严寒以及炎热夏天蚊子的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骚扰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都没有影响他读书的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热情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。唯独让他发愁的是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家境贫乏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，日子过得艰难，晚上看书别说蜡烛了，就是灯油也要节省着用。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12208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捧起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、儒家、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熏陶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、骚扰、热情、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家境贫乏。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2797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又是一个闷热的夏夜，窗外阵阵热浪袭来，汗珠顺着脸往下流，脸上痒痒的，像有蚂蚁在爬，他用手擦了擦汗，依然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沉醉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在书本里。由于坐得太久，他的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颈椎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有些麻木，屁股酸痛，他晃了晃头，用手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了揉麻木的脖子，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挪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了挪屁股，换个姿势，顿时麻木的部位恢复了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知觉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，他依旧沉浸在读书的快乐中。是啊，只要有书读，挨饿受冻他都不怕；只要有书陪伴，他就感觉幸福、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美满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，像是生活在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天堂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053841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沉醉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、颈椎、揉、挪、知觉、美满、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天堂。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04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忽然，油灯无力地跳了两下，无声地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熄灭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了，眼前顿时陷入了黑暗。糟了，一定是灯油没有了，他有些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泄气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。黑暗中他眯起双眼，极力使自己尽快适应眼前的黑暗。他拿起油灯在耳边摇了摇，灯油瓶空了。他放下灯，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绝望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地凝视着眼前的茫茫黑暗，不知道怎样打发这个漫漫长夜。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屋子里闷热的空气像是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凝固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了，烦躁在他身体中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蔓延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开来，他努力克制着自己的情绪，默默地背诵着刚刚读过的古诗，在头脑中编织着诗中描绘的动人画面，可这种强制的办法没有效果，于是，他打开房门走入了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沉沉夜色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53591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熄灭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、泄气、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绝望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、凝固、蔓延、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沉沉夜色。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155" y="896934"/>
            <a:ext cx="11882755" cy="4458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夏日的夜十分美丽，一闪一闪的星星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镶嵌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在夜空中，偶尔还会吹来一阵凉风。他漫步在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田野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中，欣赏着美丽的夜景，忽然他被眼前的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情形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吸引住了，只见一大群萤火虫在低空盘旋飞舞，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来来回回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地飞。萤火虫的尾巴都有亮光在闪烁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成为黑暗中唯一耀眼的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光芒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他跟在萤火虫后面。忽然一只萤火虫飞到了眼前，他伸手一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，把它握在了手心，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摊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开手掌，哇，萤火虫还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老老实实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地待在那里，尾部依旧闪着亮光，也许那亮光只能用毫米计算，可却还算明亮。瞬间，他头脑中迸发出一个想法：“如果将许多萤火虫集中在一起，不就成灯了吗？”他决定试一试。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381388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请用重点词语复述故事：镶嵌、田野、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情形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、来来回回、光芒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捞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、摊、老老实实。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911860"/>
            <a:ext cx="11882755" cy="55670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他找了个薄布做的布兜，抓了一些萤火虫放在里面，然后将袋口扎住，把口袋吊起来，一个“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灯笼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”就做成啦，虽然没有油灯亮，看书还是勉强可以的，从此，萤火虫做成的“灯”就夜夜陪伴着他。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他虽然不是天才，没有过人的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天赋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，但是日复一日的努力，使他的学识与日俱增，最后终于成为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知名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学者。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生活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贫困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并不可怕，可怕的是思想贫困、精神贫困、智慧贫困。贫困的经历在有些人那儿可以成为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财富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，成为奋斗拼搏的动力和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源泉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917364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灯笼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、天赋、知名、贫困、财富、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源泉。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/>
                <a:gridCol w="4655185"/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让读书人幸福的事情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423545" algn="l" defTabSz="914400" rtl="0" eaLnBrk="1" latinLnBrk="0" hangingPunct="1">
                        <a:buSzPct val="100000"/>
                        <a:buAutoNum type="arabicPeriod"/>
                        <a:defRPr sz="2400"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使他着迷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  <a:p>
                      <a:pPr marL="0" indent="-423545" algn="l" defTabSz="914400" rtl="0" eaLnBrk="1" latinLnBrk="0" hangingPunct="1">
                        <a:buSzPct val="100000"/>
                        <a:buAutoNum type="arabicPeriod"/>
                        <a:defRPr sz="2400"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只要有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......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陪伴，就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......</a:t>
                      </a:r>
                      <a:endParaRPr lang="en-US" altLang="zh-CN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  <a:p>
                      <a:pPr marL="0" algn="l" defTabSz="914400" rtl="0" eaLnBrk="1" latinLnBrk="0" hangingPunct="1">
                        <a:buClrTx/>
                        <a:buSzTx/>
                        <a:buNone/>
                      </a:pPr>
                      <a:endParaRPr lang="zh-CN" altLang="en-US" sz="2400" b="0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让读书人发愁的事情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家境贫困，灯油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读书人为了克服困难采取的办法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dirty="0"/>
                        <a:t>克制、背诵、编织</a:t>
                      </a:r>
                      <a:endParaRPr lang="zh-CN" altLang="en-US" dirty="0"/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dirty="0"/>
                        <a:t>漫步田野，发现萤火虫</a:t>
                      </a:r>
                      <a:endParaRPr lang="zh-CN" altLang="en-US" dirty="0"/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dirty="0"/>
                        <a:t>制成萤火虫“灯笼”</a:t>
                      </a:r>
                      <a:endParaRPr lang="zh-CN" altLang="en-US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3831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/>
                <a:gridCol w="5338445"/>
              </a:tblGrid>
              <a:tr h="191589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读书人最后的成就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知名学者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91589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这个故事给我们的启示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defRPr sz="2400"/>
                      </a:pPr>
                      <a:r>
                        <a:rPr lang="en-US" altLang="zh-CN" sz="2400" dirty="0"/>
                        <a:t>……</a:t>
                      </a:r>
                      <a:r>
                        <a:rPr lang="zh-CN" altLang="en-US" sz="2400" dirty="0"/>
                        <a:t>并不可怕，可怕的是</a:t>
                      </a:r>
                      <a:r>
                        <a:rPr lang="en-US" altLang="zh-CN" sz="2400" dirty="0"/>
                        <a:t>......</a:t>
                      </a:r>
                      <a:endParaRPr lang="en-US" altLang="zh-CN" sz="2400" dirty="0"/>
                    </a:p>
                    <a:p>
                      <a:pPr marL="0" indent="0" algn="l" defTabSz="914400">
                        <a:buSzPct val="100000"/>
                        <a:buNone/>
                        <a:defRPr sz="2400"/>
                      </a:pPr>
                      <a:endParaRPr lang="zh-CN" altLang="en-US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74479" y="106362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316852" y="2957222"/>
            <a:ext cx="2837180" cy="3601298"/>
            <a:chOff x="7843" y="1942"/>
            <a:chExt cx="5660" cy="4797"/>
          </a:xfrm>
        </p:grpSpPr>
        <p:sp>
          <p:nvSpPr>
            <p:cNvPr id="33" name="圆角矩形 32"/>
            <p:cNvSpPr/>
            <p:nvPr/>
          </p:nvSpPr>
          <p:spPr>
            <a:xfrm>
              <a:off x="8777" y="2031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43" y="1942"/>
              <a:ext cx="5660" cy="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比喻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>
                <a:lnSpc>
                  <a:spcPct val="12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修辞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不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直接说某一事物如何如何，而是利用事物之间的相似特征，用具体的形象打比方来表现，这种表达方法叫比喻。例如：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038" y="1443978"/>
            <a:ext cx="9538758" cy="1985021"/>
            <a:chOff x="426" y="3426"/>
            <a:chExt cx="15591" cy="179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426" y="3444"/>
              <a:ext cx="15591" cy="1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传说古代有个爱书如命的读书人，每当他捧起书本</a:t>
              </a:r>
              <a:endParaRPr lang="en-US" altLang="zh-CN" sz="3200" b="1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就像是走进了知识的海洋。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1" fontAlgn="base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915"/>
            <a:chOff x="518" y="3097"/>
            <a:chExt cx="14600" cy="1729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别人批评你的缺点，就像医生治病一样，是为你好，绝不是和你过不去。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860925"/>
            <a:ext cx="9174480" cy="1240790"/>
            <a:chOff x="518" y="3264"/>
            <a:chExt cx="13447" cy="1954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264"/>
              <a:ext cx="13446" cy="1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4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</a:rPr>
                <a:t>远远的街灯明了，好像闪着无数的明星。天上的明星现了，好像点着无数的街灯。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3977" y="2474966"/>
            <a:ext cx="5215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用“海洋”的广阔，比喻知识的浩瀚无边。</a:t>
            </a:r>
            <a:r>
              <a:rPr lang="zh-CN" altLang="en-US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”</a:t>
            </a:r>
            <a:endParaRPr lang="zh-CN" altLang="en-US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8308" y="1879843"/>
            <a:ext cx="11333479" cy="127137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下列哪句没有使用比喻修辞手法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17535" y="1918199"/>
            <a:ext cx="880241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母亲是大地，我就是小草；母亲是绿叶，我就是鲜花。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8307" y="3312964"/>
            <a:ext cx="11333480" cy="1271375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8307" y="3296865"/>
            <a:ext cx="11333481" cy="580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春天春天暖洋洋，果树开花满山岗，东坡桃花西坡李，杏花谢了梨花香。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58705" y="4752473"/>
            <a:ext cx="11333082" cy="1168880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92829" y="4788686"/>
            <a:ext cx="7007046" cy="54822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zh-CN" altLang="en-US" sz="2800" b="1" dirty="0">
                <a:solidFill>
                  <a:srgbClr val="282828"/>
                </a:solidFill>
                <a:latin typeface="华文楷体" panose="02010600040101010101" charset="-122"/>
                <a:ea typeface="华文楷体" panose="02010600040101010101" charset="-122"/>
              </a:rPr>
              <a:t>我有一位不开口说话的老师，她就是字典。</a:t>
            </a:r>
            <a:endParaRPr lang="zh-CN" altLang="en-US" sz="2800" b="1" dirty="0">
              <a:solidFill>
                <a:srgbClr val="282828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7" name="图片 6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1615571"/>
            <a:ext cx="1628140" cy="1628140"/>
          </a:xfrm>
          <a:prstGeom prst="rect">
            <a:avLst/>
          </a:prstGeom>
        </p:spPr>
      </p:pic>
      <p:pic>
        <p:nvPicPr>
          <p:cNvPr id="8" name="图片 7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81257" y="3124333"/>
            <a:ext cx="1628140" cy="1628140"/>
          </a:xfrm>
          <a:prstGeom prst="rect">
            <a:avLst/>
          </a:prstGeom>
        </p:spPr>
      </p:pic>
      <p:pic>
        <p:nvPicPr>
          <p:cNvPr id="9" name="图片 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37177" y="4527646"/>
            <a:ext cx="1628140" cy="1628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7535" y="2529770"/>
            <a:ext cx="120454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把“母亲”比喻为“大地”“绿叶”，把“我”比喻为“小草”“鲜花”。</a:t>
            </a:r>
            <a:endParaRPr lang="zh-CN" altLang="en-US" sz="2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4841" y="4027153"/>
            <a:ext cx="4297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没有使用比喻。</a:t>
            </a:r>
            <a:endParaRPr lang="zh-CN" altLang="en-US" sz="2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628" y="5316226"/>
            <a:ext cx="83015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把“字典”比喻为“老师”</a:t>
            </a:r>
            <a:endParaRPr lang="zh-CN" altLang="en-US" sz="2600" b="1" dirty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04716" y="2023110"/>
          <a:ext cx="11816469" cy="44595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15200"/>
                <a:gridCol w="4501269"/>
              </a:tblGrid>
              <a:tr h="92480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dirty="0"/>
                        <a:t>例句                   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例句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ClrTx/>
                        <a:buSzTx/>
                        <a:buNone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用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比喻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这是一种像小钟儿似的紫色的花，密密麻麻生长着。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ClrTx/>
                        <a:buSzTx/>
                        <a:buNone/>
                      </a:pPr>
                      <a:endParaRPr lang="zh-CN" altLang="en-US" sz="2400" b="0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3FA"/>
                    </a:solidFill>
                  </a:tcPr>
                </a:tc>
              </a:tr>
              <a:tr h="1970131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树叶枯黄了，纷纷落下，犹如一只只蝴蝶在翩翩起舞。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62280" y="1118967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请说一说下列句子中比喻的用法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70042" y="3429000"/>
            <a:ext cx="3671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用“小钟儿”比喻“花”</a:t>
            </a:r>
            <a:endParaRPr lang="zh-CN" altLang="en-US" sz="26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0042" y="5186149"/>
            <a:ext cx="3671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用“蝴蝶”比喻“树叶”</a:t>
            </a:r>
            <a:endParaRPr lang="zh-CN" altLang="en-US" sz="2600" dirty="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249890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405675" y="1430020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7771" y="2685415"/>
            <a:ext cx="2056090" cy="156654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1352968" y="4585374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蚂蚁    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</a:t>
            </a:r>
            <a:r>
              <a:rPr lang="en-US" altLang="zh-CN" sz="2400" b="1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mǎyǐ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4200" y="2750177"/>
            <a:ext cx="2033905" cy="1533903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4313072" y="4643483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     蚊子      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    </a:t>
            </a:r>
            <a:r>
              <a:rPr lang="en-US" altLang="zh-CN" sz="2400" b="1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wénzi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43857" y="2703129"/>
            <a:ext cx="1654745" cy="1627997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7647526" y="4643483"/>
            <a:ext cx="2533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 萤火虫</a:t>
            </a:r>
            <a:r>
              <a:rPr lang="en-US" altLang="zh-CN" sz="2400" b="1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yínghuǒchóng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4"/>
            <a:ext cx="8129169" cy="1234933"/>
            <a:chOff x="3424" y="3426"/>
            <a:chExt cx="11449" cy="84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82" y="3460"/>
              <a:ext cx="11391" cy="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请对照图片熟悉下列动物和物品的名称，并想想哪一种可以发光？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91069" y="2023110"/>
          <a:ext cx="11830116" cy="40540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28847"/>
                <a:gridCol w="4501269"/>
              </a:tblGrid>
              <a:tr h="92480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altLang="en-US" sz="2400" dirty="0"/>
                        <a:t>例句                   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a typeface="思源黑体 CN Regular" panose="020B0500000000000000" pitchFamily="34" charset="-122"/>
                        </a:rPr>
                        <a:t>例句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ea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ClrTx/>
                        <a:buSzTx/>
                        <a:buNone/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用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比喻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童年是一幅画，色彩绚丽，烂漫天真。</a:t>
                      </a:r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ClrTx/>
                        <a:buSzTx/>
                        <a:buNone/>
                      </a:pPr>
                      <a:endParaRPr lang="zh-CN" altLang="en-US" sz="2400" b="0" kern="12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3FA"/>
                    </a:solidFill>
                  </a:tcPr>
                </a:tc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/>
                        <a:t>老师，您是茂盛的枝叶，您用强有力的身躯呵护着我们这些花骨朵。。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endParaRPr lang="zh-CN" altLang="en-US" sz="2400" dirty="0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3FA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62280" y="1118967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请说一说下列句子中比喻的用法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70042" y="3429000"/>
            <a:ext cx="3671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用“画”比喻“童年”</a:t>
            </a:r>
            <a:endParaRPr lang="zh-CN" altLang="en-US" sz="26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0041" y="4962071"/>
            <a:ext cx="4351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用“树叶”比喻“老师”</a:t>
            </a:r>
            <a:endParaRPr lang="en-US" altLang="zh-CN" sz="26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用“花骨朵儿”比喻“我们”</a:t>
            </a:r>
            <a:endParaRPr lang="zh-CN" altLang="en-US" sz="2600" dirty="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302895" y="1791335"/>
            <a:ext cx="2208794" cy="1813342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20040" y="4828122"/>
            <a:ext cx="2208794" cy="1740173"/>
          </a:xfrm>
          <a:prstGeom prst="roundRect">
            <a:avLst>
              <a:gd name="adj" fmla="val 5128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看图片，熟悉下列名词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479040" y="2022475"/>
            <a:ext cx="2698175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容器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不管使用什么样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的容器，只要能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盛水就行。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689" y="5072943"/>
            <a:ext cx="3416320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首饰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各式各样的首饰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吸引了我们的目光。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!!1"/>
          <p:cNvSpPr/>
          <p:nvPr/>
        </p:nvSpPr>
        <p:spPr>
          <a:xfrm>
            <a:off x="5697854" y="1788795"/>
            <a:ext cx="2208794" cy="181334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5697854" y="4722713"/>
            <a:ext cx="2359681" cy="1720512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54950" y="2044065"/>
            <a:ext cx="2698175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橙</a:t>
            </a:r>
            <a:endParaRPr lang="en-US" altLang="zh-CN" sz="2800" noProof="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我喜欢吃橙子，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也喜欢橙色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57535" y="4903831"/>
            <a:ext cx="3775393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传单</a:t>
            </a:r>
            <a:endParaRPr lang="en-US" altLang="zh-CN" sz="28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墙上贴满了各种海报，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也有人在路上发传单。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5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2" name="!!1"/>
          <p:cNvSpPr/>
          <p:nvPr/>
        </p:nvSpPr>
        <p:spPr>
          <a:xfrm>
            <a:off x="302895" y="1791335"/>
            <a:ext cx="2208794" cy="1813342"/>
          </a:xfrm>
          <a:prstGeom prst="roundRect">
            <a:avLst>
              <a:gd name="adj" fmla="val 5128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20040" y="4828122"/>
            <a:ext cx="2208794" cy="1740173"/>
          </a:xfrm>
          <a:prstGeom prst="roundRect">
            <a:avLst>
              <a:gd name="adj" fmla="val 5128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看图片，熟悉下列名词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479040" y="2022475"/>
            <a:ext cx="3057247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生肖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在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中国，生肖是用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来记录人们出生年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份的十二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种动物。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689" y="5072943"/>
            <a:ext cx="3057247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粉色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粉色的花儿开遍田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野。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!!1"/>
          <p:cNvSpPr/>
          <p:nvPr/>
        </p:nvSpPr>
        <p:spPr>
          <a:xfrm>
            <a:off x="5697854" y="1788795"/>
            <a:ext cx="2208794" cy="1813342"/>
          </a:xfrm>
          <a:prstGeom prst="roundRect">
            <a:avLst>
              <a:gd name="adj" fmla="val 5128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"/>
          <p:cNvSpPr/>
          <p:nvPr/>
        </p:nvSpPr>
        <p:spPr>
          <a:xfrm>
            <a:off x="5697854" y="4722713"/>
            <a:ext cx="2359681" cy="1720512"/>
          </a:xfrm>
          <a:prstGeom prst="roundRect">
            <a:avLst>
              <a:gd name="adj" fmla="val 5128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54950" y="2044065"/>
            <a:ext cx="3057247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棕色</a:t>
            </a:r>
            <a:endParaRPr lang="en-US" altLang="zh-CN" sz="2800" noProof="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草地上有一只棕色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的小狗。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57535" y="4903831"/>
            <a:ext cx="3057247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磁带</a:t>
            </a:r>
            <a:endParaRPr lang="en-US" altLang="zh-CN" sz="28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现在已经很少有人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再用老式录音机和</a:t>
            </a:r>
            <a:endParaRPr lang="en-US" altLang="zh-CN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  <a:p>
            <a:pPr defTabSz="1300480">
              <a:defRPr sz="300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defRPr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imSun" panose="02010600030101010101" pitchFamily="2" charset="-122"/>
              </a:rPr>
              <a:t>磁带了。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5" grpId="0"/>
      <p:bldP spid="1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阅读短文，熟悉下列文学方面的词语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5" name="文本框 7"/>
          <p:cNvSpPr txBox="1"/>
          <p:nvPr/>
        </p:nvSpPr>
        <p:spPr>
          <a:xfrm>
            <a:off x="165735" y="213995"/>
            <a:ext cx="97726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695325"/>
            <a:ext cx="12185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50315" y="2193939"/>
            <a:ext cx="8091370" cy="2733063"/>
          </a:xfrm>
          <a:prstGeom prst="rect">
            <a:avLst/>
          </a:prstGeom>
          <a:solidFill>
            <a:schemeClr val="bg1"/>
          </a:solidFill>
          <a:ln w="28575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auto"/>
            <a:endParaRPr lang="zh-CN" altLang="en-US"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4" name="图片 3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4367" y="1381391"/>
            <a:ext cx="2030581" cy="203058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59769" y="2471460"/>
            <a:ext cx="788535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        他是一名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</a:rPr>
              <a:t>文艺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爱好者，尝试过各种不同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</a:rPr>
              <a:t>载体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的写作：小说、诗歌、散文、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</a:rPr>
              <a:t>剧本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等。最近他写了一部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</a:rPr>
              <a:t>武侠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小说，</a:t>
            </a:r>
            <a:r>
              <a:rPr lang="zh-CN" altLang="en-US" sz="3200" b="1" u="sng" dirty="0">
                <a:latin typeface="华文楷体" panose="02010600040101010101" charset="-122"/>
                <a:ea typeface="华文楷体" panose="02010600040101010101" charset="-122"/>
              </a:rPr>
              <a:t>情节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</a:rPr>
              <a:t>曲折，引人入胜。小说发表后受到了广泛好评。</a:t>
            </a:r>
            <a:endParaRPr lang="zh-CN" altLang="en-US" sz="32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270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这篇课文给我们讲述了一个克服困难、勤奋学习的故事，故事的主人公因家境贫寒，没钱买灯油，可又酷爱读书，因此想出了借用萤火虫的光芒来读书的办法，终于成为知名学者。故事告诉我们生活的贫困并不可怕，可怕的是思想贫困、精神贫困。请参考课本中练习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5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，把课文缩写成</a:t>
            </a:r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400</a:t>
            </a: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ea typeface="方正喵呜体" panose="02010600010101010101" pitchFamily="2" charset="-122"/>
              </a:rPr>
              <a:t>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第二十六课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Lesson26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"/>
          <p:cNvGrpSpPr/>
          <p:nvPr/>
        </p:nvGrpSpPr>
        <p:grpSpPr>
          <a:xfrm>
            <a:off x="2522756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4492" y="2685415"/>
            <a:ext cx="1746930" cy="1769745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110435" y="4571637"/>
            <a:ext cx="279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油灯 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fontAlgn="ctr"/>
            <a:r>
              <a:rPr lang="en-US" altLang="zh-CN" sz="2400" b="1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yóudēng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    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9463" y="2635621"/>
            <a:ext cx="1659094" cy="1662694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791752" y="4497731"/>
            <a:ext cx="2533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蜡烛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fontAlgn="ctr"/>
            <a:r>
              <a:rPr lang="en-US" altLang="zh-CN" sz="2400" b="1" kern="100" dirty="0" err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</a:rPr>
              <a:t>làzhú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</a:endParaRPr>
          </a:p>
          <a:p>
            <a:pPr algn="l" fontAlgn="ctr"/>
            <a:endParaRPr lang="en-US" altLang="zh-CN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4"/>
            <a:ext cx="8129169" cy="1234933"/>
            <a:chOff x="3424" y="3426"/>
            <a:chExt cx="11449" cy="84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82" y="3460"/>
              <a:ext cx="11391" cy="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请对照图片熟悉下列动物和物品的名称，并想想哪一种可以发光？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2580640"/>
            <a:ext cx="2518410" cy="1678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3" y="572277"/>
            <a:ext cx="1097915" cy="83544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73" y="5283708"/>
            <a:ext cx="1158875" cy="7725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13" y="7445042"/>
            <a:ext cx="785974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0" y="1459230"/>
            <a:ext cx="5488305" cy="3802380"/>
            <a:chOff x="0" y="2298"/>
            <a:chExt cx="8643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0" y="3034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hangingPunct="0"/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pěng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捧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v. to hold in both hands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71131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</a:rPr>
                <a:t>站在那里捧着一束花的男人是我男朋友。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87.xml><?xml version="1.0" encoding="utf-8"?>
<p:tagLst xmlns:p="http://schemas.openxmlformats.org/presentationml/2006/main">
  <p:tag name="KSO_WM_SPECIAL_SOURCE" val="bdnull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KSO_WM_UNIT_TABLE_BEAUTIFY" val="smartTable{a3504bfe-9be4-4cbb-8cd9-10c76e4b185a}"/>
</p:tagLst>
</file>

<file path=ppt/tags/tag30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UNIT_TABLE_BEAUTIFY" val="smartTable{cd4b87f1-a4ff-4694-a0a9-fee22b6f1eac}"/>
  <p:tag name="TABLE_ENDDRAG_ORIGIN_RECT" val="825*44"/>
  <p:tag name="TABLE_ENDDRAG_RECT" val="67*481*825*44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3.xml><?xml version="1.0" encoding="utf-8"?>
<p:tagLst xmlns:p="http://schemas.openxmlformats.org/presentationml/2006/main">
  <p:tag name="KSO_WM_SPECIAL_SOURCE" val="bdnull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1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2.xml><?xml version="1.0" encoding="utf-8"?>
<p:tagLst xmlns:p="http://schemas.openxmlformats.org/presentationml/2006/main">
  <p:tag name="KSO_WM_SPECIAL_SOURCE" val="bdnull"/>
</p:tagLst>
</file>

<file path=ppt/tags/tag433.xml><?xml version="1.0" encoding="utf-8"?>
<p:tagLst xmlns:p="http://schemas.openxmlformats.org/presentationml/2006/main">
  <p:tag name="KSO_WM_UNIT_TABLE_BEAUTIFY" val="smartTable{a3504bfe-9be4-4cbb-8cd9-10c76e4b185a}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UNIT_TABLE_BEAUTIFY" val="smartTable{a3504bfe-9be4-4cbb-8cd9-10c76e4b185a}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8.xml><?xml version="1.0" encoding="utf-8"?>
<p:tagLst xmlns:p="http://schemas.openxmlformats.org/presentationml/2006/main">
  <p:tag name="KSO_WM_UNIT_TABLE_BEAUTIFY" val="smartTable{a3504bfe-9be4-4cbb-8cd9-10c76e4b185a}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TABLE_BEAUTIFY" val="smartTable{a3504bfe-9be4-4cbb-8cd9-10c76e4b185a}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6.xml><?xml version="1.0" encoding="utf-8"?>
<p:tagLst xmlns:p="http://schemas.openxmlformats.org/presentationml/2006/main">
  <p:tag name="KSO_WM_SPECIAL_SOURCE" val="bdnull"/>
</p:tagLst>
</file>

<file path=ppt/tags/tag447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10571</Words>
  <Application>WPS Presentation</Application>
  <PresentationFormat>宽屏</PresentationFormat>
  <Paragraphs>1400</Paragraphs>
  <Slides>75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02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Times New Roman</vt:lpstr>
      <vt:lpstr>KaiTi</vt:lpstr>
      <vt:lpstr>方正喵呜体</vt:lpstr>
      <vt:lpstr>DengXian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1731</cp:revision>
  <dcterms:created xsi:type="dcterms:W3CDTF">2019-06-19T02:08:00Z</dcterms:created>
  <dcterms:modified xsi:type="dcterms:W3CDTF">2022-11-02T15:58:58Z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